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2" r:id="rId3"/>
    <p:sldId id="284" r:id="rId4"/>
    <p:sldId id="262" r:id="rId5"/>
    <p:sldId id="277" r:id="rId6"/>
    <p:sldId id="272" r:id="rId7"/>
    <p:sldId id="273" r:id="rId8"/>
    <p:sldId id="274" r:id="rId9"/>
    <p:sldId id="285" r:id="rId10"/>
    <p:sldId id="266" r:id="rId11"/>
    <p:sldId id="275" r:id="rId12"/>
    <p:sldId id="276" r:id="rId13"/>
    <p:sldId id="278" r:id="rId14"/>
    <p:sldId id="271" r:id="rId15"/>
    <p:sldId id="286" r:id="rId16"/>
    <p:sldId id="279" r:id="rId17"/>
    <p:sldId id="264" r:id="rId18"/>
    <p:sldId id="280" r:id="rId19"/>
    <p:sldId id="265" r:id="rId20"/>
    <p:sldId id="281" r:id="rId21"/>
    <p:sldId id="283"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22" autoAdjust="0"/>
  </p:normalViewPr>
  <p:slideViewPr>
    <p:cSldViewPr snapToGrid="0">
      <p:cViewPr varScale="1">
        <p:scale>
          <a:sx n="68" d="100"/>
          <a:sy n="68"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D05C6-6A07-464E-983A-1905ECEF844A}"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7678A-37A6-42AE-ACB1-43BB43817F15}" type="slidenum">
              <a:rPr lang="en-US" smtClean="0"/>
              <a:t>‹#›</a:t>
            </a:fld>
            <a:endParaRPr lang="en-US" dirty="0"/>
          </a:p>
        </p:txBody>
      </p:sp>
    </p:spTree>
    <p:extLst>
      <p:ext uri="{BB962C8B-B14F-4D97-AF65-F5344CB8AC3E}">
        <p14:creationId xmlns:p14="http://schemas.microsoft.com/office/powerpoint/2010/main" val="92112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47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Nongoverning Governing Bodies</a:t>
            </a:r>
          </a:p>
          <a:p>
            <a:endParaRPr lang="en-US" dirty="0"/>
          </a:p>
          <a:p>
            <a:r>
              <a:rPr lang="en-US" dirty="0"/>
              <a:t>NDAA 2021, 2022 &amp; 2023 moves public health under Defense Health Agency who committed to WHO to cooperate globally</a:t>
            </a:r>
          </a:p>
          <a:p>
            <a:r>
              <a:rPr lang="en-US" dirty="0"/>
              <a:t>6,000 uniformed military public health staff already</a:t>
            </a:r>
          </a:p>
          <a:p>
            <a:endParaRPr lang="en-US" dirty="0"/>
          </a:p>
        </p:txBody>
      </p:sp>
      <p:sp>
        <p:nvSpPr>
          <p:cNvPr id="4" name="Slide Number Placeholder 3"/>
          <p:cNvSpPr>
            <a:spLocks noGrp="1"/>
          </p:cNvSpPr>
          <p:nvPr>
            <p:ph type="sldNum" sz="quarter" idx="5"/>
          </p:nvPr>
        </p:nvSpPr>
        <p:spPr/>
        <p:txBody>
          <a:bodyPr/>
          <a:lstStyle/>
          <a:p>
            <a:fld id="{5AF7678A-37A6-42AE-ACB1-43BB43817F15}" type="slidenum">
              <a:rPr lang="en-US" smtClean="0"/>
              <a:t>17</a:t>
            </a:fld>
            <a:endParaRPr lang="en-US" dirty="0"/>
          </a:p>
        </p:txBody>
      </p:sp>
    </p:spTree>
    <p:extLst>
      <p:ext uri="{BB962C8B-B14F-4D97-AF65-F5344CB8AC3E}">
        <p14:creationId xmlns:p14="http://schemas.microsoft.com/office/powerpoint/2010/main" val="111331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3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Pandemic Treaty will not allow individuals to rely on their own physical, spiritual, and intellectual faculties in order to achieve their own well-being. Instead, it will impose treatments and vaccination on individuals against their own will, thereby violating bodily freedom on a global scale. History is a testament to the fact that violating bodily freedom leads to slavery and retrogression in society.</a:t>
            </a:r>
          </a:p>
          <a:p>
            <a:endParaRPr lang="en-US" dirty="0"/>
          </a:p>
          <a:p>
            <a:r>
              <a:rPr lang="en-US" dirty="0"/>
              <a:t>The Pandemic Treaty will also give the WHO the authority to issue dictates within the private spheres of individuals and to exercise control over their social and public lives, the institutions of their society, and their governments, all in the name of public health. In doing so, it will suppress civil liberties, economic freedom, positive freedom (freedom to), and negative freedom (freedom from). All these forms of freedom are intended to be constructive forces in society that contribute to the achievement of social progress. Once these freedoms are stifled, the foundations of progress and advancement also vanish.</a:t>
            </a:r>
          </a:p>
          <a:p>
            <a:endParaRPr lang="en-US" dirty="0"/>
          </a:p>
          <a:p>
            <a:r>
              <a:rPr lang="en-US" dirty="0"/>
              <a:t>Sec. Austin already approved use of force for shots and quarantine</a:t>
            </a:r>
          </a:p>
          <a:p>
            <a:endParaRPr lang="en-US" dirty="0"/>
          </a:p>
        </p:txBody>
      </p:sp>
      <p:sp>
        <p:nvSpPr>
          <p:cNvPr id="4" name="Slide Number Placeholder 3"/>
          <p:cNvSpPr>
            <a:spLocks noGrp="1"/>
          </p:cNvSpPr>
          <p:nvPr>
            <p:ph type="sldNum" sz="quarter" idx="5"/>
          </p:nvPr>
        </p:nvSpPr>
        <p:spPr/>
        <p:txBody>
          <a:bodyPr/>
          <a:lstStyle/>
          <a:p>
            <a:fld id="{5AF7678A-37A6-42AE-ACB1-43BB43817F15}" type="slidenum">
              <a:rPr lang="en-US" smtClean="0"/>
              <a:t>19</a:t>
            </a:fld>
            <a:endParaRPr lang="en-US" dirty="0"/>
          </a:p>
        </p:txBody>
      </p:sp>
    </p:spTree>
    <p:extLst>
      <p:ext uri="{BB962C8B-B14F-4D97-AF65-F5344CB8AC3E}">
        <p14:creationId xmlns:p14="http://schemas.microsoft.com/office/powerpoint/2010/main" val="245399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0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to stop military medical martial law globally other than us – the world is at risk</a:t>
            </a:r>
          </a:p>
          <a:p>
            <a:endParaRPr lang="en-US" dirty="0"/>
          </a:p>
        </p:txBody>
      </p:sp>
      <p:sp>
        <p:nvSpPr>
          <p:cNvPr id="4" name="Slide Number Placeholder 3"/>
          <p:cNvSpPr>
            <a:spLocks noGrp="1"/>
          </p:cNvSpPr>
          <p:nvPr>
            <p:ph type="sldNum" sz="quarter" idx="5"/>
          </p:nvPr>
        </p:nvSpPr>
        <p:spPr/>
        <p:txBody>
          <a:bodyPr/>
          <a:lstStyle/>
          <a:p>
            <a:fld id="{5AF7678A-37A6-42AE-ACB1-43BB43817F15}" type="slidenum">
              <a:rPr lang="en-US" smtClean="0"/>
              <a:t>21</a:t>
            </a:fld>
            <a:endParaRPr lang="en-US" dirty="0"/>
          </a:p>
        </p:txBody>
      </p:sp>
    </p:spTree>
    <p:extLst>
      <p:ext uri="{BB962C8B-B14F-4D97-AF65-F5344CB8AC3E}">
        <p14:creationId xmlns:p14="http://schemas.microsoft.com/office/powerpoint/2010/main" val="251202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fld id="{5AF7678A-37A6-42AE-ACB1-43BB43817F15}" type="slidenum">
              <a:rPr lang="en-US" smtClean="0"/>
              <a:t>6</a:t>
            </a:fld>
            <a:endParaRPr lang="en-US" dirty="0"/>
          </a:p>
        </p:txBody>
      </p:sp>
    </p:spTree>
    <p:extLst>
      <p:ext uri="{BB962C8B-B14F-4D97-AF65-F5344CB8AC3E}">
        <p14:creationId xmlns:p14="http://schemas.microsoft.com/office/powerpoint/2010/main" val="63000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 states have the bills pending – see model act and 3 states have them including Florida, Alaska and Washington</a:t>
            </a:r>
          </a:p>
          <a:p>
            <a:r>
              <a:rPr lang="en-US" dirty="0"/>
              <a:t>John’s Hopkins received a $76m grant to track, lobby and ensure they’re passed in all states – attachments (2)</a:t>
            </a:r>
          </a:p>
          <a:p>
            <a:endParaRPr lang="en-US" dirty="0"/>
          </a:p>
        </p:txBody>
      </p:sp>
      <p:sp>
        <p:nvSpPr>
          <p:cNvPr id="4" name="Slide Number Placeholder 3"/>
          <p:cNvSpPr>
            <a:spLocks noGrp="1"/>
          </p:cNvSpPr>
          <p:nvPr>
            <p:ph type="sldNum" sz="quarter" idx="5"/>
          </p:nvPr>
        </p:nvSpPr>
        <p:spPr/>
        <p:txBody>
          <a:bodyPr/>
          <a:lstStyle/>
          <a:p>
            <a:fld id="{5AF7678A-37A6-42AE-ACB1-43BB43817F15}" type="slidenum">
              <a:rPr lang="en-US" smtClean="0"/>
              <a:t>7</a:t>
            </a:fld>
            <a:endParaRPr lang="en-US" dirty="0"/>
          </a:p>
        </p:txBody>
      </p:sp>
    </p:spTree>
    <p:extLst>
      <p:ext uri="{BB962C8B-B14F-4D97-AF65-F5344CB8AC3E}">
        <p14:creationId xmlns:p14="http://schemas.microsoft.com/office/powerpoint/2010/main" val="98123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04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55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monsters who planned this shit couldn’t get it through before Trump after trying to get others to agree it.  Apparently the Vatican (church) wouldn’t allow it due to the gene modification technology – which they had in its current state of the art since 2003 – imagine what they really have.   So, along comes Trump, who gleefully signs it, brags about it and then immediately after comes the attack with the bioweapon that no one will call a bioweapon because it would be an act of war requiring a military response. </a:t>
            </a:r>
          </a:p>
        </p:txBody>
      </p:sp>
      <p:sp>
        <p:nvSpPr>
          <p:cNvPr id="4" name="Slide Number Placeholder 3"/>
          <p:cNvSpPr>
            <a:spLocks noGrp="1"/>
          </p:cNvSpPr>
          <p:nvPr>
            <p:ph type="sldNum" sz="quarter" idx="5"/>
          </p:nvPr>
        </p:nvSpPr>
        <p:spPr/>
        <p:txBody>
          <a:bodyPr/>
          <a:lstStyle/>
          <a:p>
            <a:fld id="{5AF7678A-37A6-42AE-ACB1-43BB43817F15}" type="slidenum">
              <a:rPr lang="en-US" smtClean="0"/>
              <a:t>14</a:t>
            </a:fld>
            <a:endParaRPr lang="en-US" dirty="0"/>
          </a:p>
        </p:txBody>
      </p:sp>
    </p:spTree>
    <p:extLst>
      <p:ext uri="{BB962C8B-B14F-4D97-AF65-F5344CB8AC3E}">
        <p14:creationId xmlns:p14="http://schemas.microsoft.com/office/powerpoint/2010/main" val="322583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Kissinger that kicked all of this off in 1976 and this particular vector of death and control was put into action in 2003; after 196 countries agreed to depopulate the planet in the 1994 Cairo population accords.</a:t>
            </a:r>
          </a:p>
          <a:p>
            <a:endParaRPr lang="en-US" dirty="0"/>
          </a:p>
          <a:p>
            <a:r>
              <a:rPr lang="en-US" dirty="0"/>
              <a:t>Makes emergency medical powers permanent because National Emergency Powers expire and can be revoked by congress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7678A-37A6-42AE-ACB1-43BB43817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95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6006-55C7-F47A-309F-882281E78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4E1CF-35BB-C08E-1C83-DDC66E7AD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6E7DB9-5855-F654-3E8C-5476D892917D}"/>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42263E5D-67AD-0F7E-3CFB-E293B2F6A1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D26399-8B49-1314-57AE-C917B116B49E}"/>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256280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8286-3E9E-E706-A43D-DAD565C0E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B6982-1B08-ABDB-DB1B-77A4F5ACA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52042-55F9-3273-3ECD-6B3C2D02A15A}"/>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494CFCC6-177C-9433-38ED-7B6685D8BF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24F7EC-4FCD-D787-2997-BCB5463E7413}"/>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384610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A760EB-57F2-9D36-E41C-C418784BC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8088D-80D6-868A-7F43-F1B4BF683C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9448A-09D9-4F3B-4412-71725D2115B7}"/>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F3EC61B1-EC98-0811-C8A2-1CD79B44C3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AFDE7D-1A6B-20AB-A85A-31DEBD3ACB8C}"/>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252614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7E4F-FE0C-A32A-D413-E7CF8FEFF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D2065-C395-CB7A-C81B-E8F745AF9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7CD53-A2AB-8F05-2ECA-AE43901FE773}"/>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9E860419-9155-F130-EDE0-CC735C79CA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1E2B7F-AB00-60BE-7721-01A5B013C279}"/>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250942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9967-C7B6-761F-AFD6-19985B620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742594-4DEE-726F-19F2-AAFCBF3C8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B6DE0-84E8-8CC3-D35F-20BBBE3FD102}"/>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2DE6C644-46B0-82E8-0439-9875A595DE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520168-0AA2-C98A-05C1-828AA50273E5}"/>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289643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855B-F990-C3C2-C935-4F26B77FD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12517-BED2-A0A4-8539-F30C7129D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5B74E7-03B8-CC9A-FBD1-A4D5BE60D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74C2E-47A6-6450-563B-9A6E5E434E89}"/>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6" name="Footer Placeholder 5">
            <a:extLst>
              <a:ext uri="{FF2B5EF4-FFF2-40B4-BE49-F238E27FC236}">
                <a16:creationId xmlns:a16="http://schemas.microsoft.com/office/drawing/2014/main" id="{0FF14D54-7E73-0592-F865-28451632A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2258B5-60CE-5AA8-B004-42487061C440}"/>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101081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79A9-0584-5A66-1B47-3EC190410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49032-2FAA-1D1F-73C2-B394D25DE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9CA8A-4B78-FF38-1C75-2BBD6E4BF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CE9321-AA3E-E45D-17E9-557DB15D6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8ACA1-F2AF-076B-4D6C-26931559B2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5D3997-98DB-0E76-0B63-E95C9035C591}"/>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8" name="Footer Placeholder 7">
            <a:extLst>
              <a:ext uri="{FF2B5EF4-FFF2-40B4-BE49-F238E27FC236}">
                <a16:creationId xmlns:a16="http://schemas.microsoft.com/office/drawing/2014/main" id="{B206F452-AF93-FC31-F27D-E2CD46C8F5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31489F-939B-A026-9B30-B29AA4BB09B2}"/>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307926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85C-7894-43CA-C152-B7BE43260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48B83C-F234-5CCD-1E0F-0DCEC9D02FDD}"/>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4" name="Footer Placeholder 3">
            <a:extLst>
              <a:ext uri="{FF2B5EF4-FFF2-40B4-BE49-F238E27FC236}">
                <a16:creationId xmlns:a16="http://schemas.microsoft.com/office/drawing/2014/main" id="{F961A8BE-3C0A-D323-5F05-CFE7089A60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3150FE-307F-5B30-AEE3-499D35A4E2B0}"/>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384381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D1A18-54BF-E10F-50E9-9945D06F949A}"/>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3" name="Footer Placeholder 2">
            <a:extLst>
              <a:ext uri="{FF2B5EF4-FFF2-40B4-BE49-F238E27FC236}">
                <a16:creationId xmlns:a16="http://schemas.microsoft.com/office/drawing/2014/main" id="{28913ACB-74FD-DFF4-43BF-1F707348BA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3247A4-13AD-347A-7E25-A0D6624C8637}"/>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9728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7139-2632-C527-8439-B07B08CD9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1C1B1-1756-F772-F161-1DF001560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32C4D-5EB1-F561-CF49-239B1D203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7F8C9-CBE4-DC02-B3B3-DE32C40F5D34}"/>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6" name="Footer Placeholder 5">
            <a:extLst>
              <a:ext uri="{FF2B5EF4-FFF2-40B4-BE49-F238E27FC236}">
                <a16:creationId xmlns:a16="http://schemas.microsoft.com/office/drawing/2014/main" id="{4C6BEFDB-D2A7-339C-DA65-F05FC484F9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7A49F6-6561-24BD-F490-8D26ABBD9289}"/>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360889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44F7-8D9A-CC41-A0D4-1E3039675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D9C75-6868-C6DC-5786-6BDBEC400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CE66AB-BA8F-AE7F-F6DC-3F025B94E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1A1EB-9F9C-7230-589C-91057E8C246F}"/>
              </a:ext>
            </a:extLst>
          </p:cNvPr>
          <p:cNvSpPr>
            <a:spLocks noGrp="1"/>
          </p:cNvSpPr>
          <p:nvPr>
            <p:ph type="dt" sz="half" idx="10"/>
          </p:nvPr>
        </p:nvSpPr>
        <p:spPr/>
        <p:txBody>
          <a:bodyPr/>
          <a:lstStyle/>
          <a:p>
            <a:fld id="{1D02E03E-77A2-4C3B-B413-CA13A5DC3962}" type="datetimeFigureOut">
              <a:rPr lang="en-US" smtClean="0"/>
              <a:t>4/19/2023</a:t>
            </a:fld>
            <a:endParaRPr lang="en-US" dirty="0"/>
          </a:p>
        </p:txBody>
      </p:sp>
      <p:sp>
        <p:nvSpPr>
          <p:cNvPr id="6" name="Footer Placeholder 5">
            <a:extLst>
              <a:ext uri="{FF2B5EF4-FFF2-40B4-BE49-F238E27FC236}">
                <a16:creationId xmlns:a16="http://schemas.microsoft.com/office/drawing/2014/main" id="{0C9BC8CE-561A-747E-80AF-0BBBE2DFC1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70809F-3988-D094-7992-E9B1110CEB0B}"/>
              </a:ext>
            </a:extLst>
          </p:cNvPr>
          <p:cNvSpPr>
            <a:spLocks noGrp="1"/>
          </p:cNvSpPr>
          <p:nvPr>
            <p:ph type="sldNum" sz="quarter" idx="12"/>
          </p:nvPr>
        </p:nvSpPr>
        <p:spPr/>
        <p:txBody>
          <a:bodyPr/>
          <a:lstStyle/>
          <a:p>
            <a:fld id="{B0BA2B9B-733C-4CD2-903E-A7C45D4265B2}" type="slidenum">
              <a:rPr lang="en-US" smtClean="0"/>
              <a:t>‹#›</a:t>
            </a:fld>
            <a:endParaRPr lang="en-US" dirty="0"/>
          </a:p>
        </p:txBody>
      </p:sp>
    </p:spTree>
    <p:extLst>
      <p:ext uri="{BB962C8B-B14F-4D97-AF65-F5344CB8AC3E}">
        <p14:creationId xmlns:p14="http://schemas.microsoft.com/office/powerpoint/2010/main" val="283472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BE94C-B0C4-28E2-F353-C8DB4A3BA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98738-BB4C-DFBC-3607-69D31DEE84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CD975-8421-2D8C-7A3A-2E8063F13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2E03E-77A2-4C3B-B413-CA13A5DC3962}" type="datetimeFigureOut">
              <a:rPr lang="en-US" smtClean="0"/>
              <a:t>4/19/2023</a:t>
            </a:fld>
            <a:endParaRPr lang="en-US" dirty="0"/>
          </a:p>
        </p:txBody>
      </p:sp>
      <p:sp>
        <p:nvSpPr>
          <p:cNvPr id="5" name="Footer Placeholder 4">
            <a:extLst>
              <a:ext uri="{FF2B5EF4-FFF2-40B4-BE49-F238E27FC236}">
                <a16:creationId xmlns:a16="http://schemas.microsoft.com/office/drawing/2014/main" id="{18416E66-3F27-1133-5838-37A632489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8A56D1-B2BC-8E2B-A569-A93C7FBB9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A2B9B-733C-4CD2-903E-A7C45D4265B2}" type="slidenum">
              <a:rPr lang="en-US" smtClean="0"/>
              <a:t>‹#›</a:t>
            </a:fld>
            <a:endParaRPr lang="en-US" dirty="0"/>
          </a:p>
        </p:txBody>
      </p:sp>
    </p:spTree>
    <p:extLst>
      <p:ext uri="{BB962C8B-B14F-4D97-AF65-F5344CB8AC3E}">
        <p14:creationId xmlns:p14="http://schemas.microsoft.com/office/powerpoint/2010/main" val="371010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gister.gov/documents/2019/09/24/2019-20804/modernizing-influenza-vaccines-in-the-united-states-to-promote-national-security-and-public-health"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nitaac.nih.gov/gwacs/cio-sp3-small-business/contract-holder/unissant-in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hyperlink" Target="https://law.asu.edu/sites/default/files/pdf/turning-point-model-ac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4D4A87-6080-478B-01EA-1B8CBF5DE085}"/>
              </a:ext>
            </a:extLst>
          </p:cNvPr>
          <p:cNvPicPr>
            <a:picLocks noChangeAspect="1"/>
          </p:cNvPicPr>
          <p:nvPr/>
        </p:nvPicPr>
        <p:blipFill>
          <a:blip r:embed="rId2">
            <a:alphaModFix amt="23000"/>
            <a:extLst>
              <a:ext uri="{28A0092B-C50C-407E-A947-70E740481C1C}">
                <a14:useLocalDpi xmlns:a14="http://schemas.microsoft.com/office/drawing/2010/main" val="0"/>
              </a:ext>
            </a:extLst>
          </a:blip>
          <a:stretch>
            <a:fillRect/>
          </a:stretch>
        </p:blipFill>
        <p:spPr>
          <a:xfrm>
            <a:off x="-1" y="0"/>
            <a:ext cx="12210123" cy="6858000"/>
          </a:xfrm>
          <a:prstGeom prst="rect">
            <a:avLst/>
          </a:prstGeom>
        </p:spPr>
      </p:pic>
      <p:sp>
        <p:nvSpPr>
          <p:cNvPr id="4" name="Rectangle 3">
            <a:extLst>
              <a:ext uri="{FF2B5EF4-FFF2-40B4-BE49-F238E27FC236}">
                <a16:creationId xmlns:a16="http://schemas.microsoft.com/office/drawing/2014/main" id="{264B0F43-799B-B9AF-322C-5B0D120A253A}"/>
              </a:ext>
            </a:extLst>
          </p:cNvPr>
          <p:cNvSpPr/>
          <p:nvPr/>
        </p:nvSpPr>
        <p:spPr>
          <a:xfrm>
            <a:off x="2754341" y="2120949"/>
            <a:ext cx="6683317" cy="2616101"/>
          </a:xfrm>
          <a:prstGeom prst="rect">
            <a:avLst/>
          </a:prstGeom>
          <a:solidFill>
            <a:srgbClr val="F8F8F8">
              <a:alpha val="43922"/>
            </a:srgbClr>
          </a:solidFill>
        </p:spPr>
        <p:txBody>
          <a:bodyPr wrap="squar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THE WEAPONIZATION</a:t>
            </a:r>
          </a:p>
          <a:p>
            <a:pPr algn="ctr"/>
            <a:r>
              <a:rPr lang="en-US" sz="3600" b="1" dirty="0">
                <a:ln w="0"/>
                <a:effectLst>
                  <a:outerShdw blurRad="38100" dist="19050" dir="2700000" algn="tl" rotWithShape="0">
                    <a:schemeClr val="dk1">
                      <a:alpha val="40000"/>
                    </a:schemeClr>
                  </a:outerShdw>
                </a:effectLst>
              </a:rPr>
              <a:t>OF</a:t>
            </a:r>
          </a:p>
          <a:p>
            <a:pPr algn="ctr"/>
            <a:r>
              <a:rPr lang="en-US" sz="3600" b="1" cap="none" spc="0" dirty="0">
                <a:ln w="0"/>
                <a:solidFill>
                  <a:schemeClr val="tx1"/>
                </a:solidFill>
                <a:effectLst>
                  <a:outerShdw blurRad="38100" dist="19050" dir="2700000" algn="tl" rotWithShape="0">
                    <a:schemeClr val="dk1">
                      <a:alpha val="40000"/>
                    </a:schemeClr>
                  </a:outerShdw>
                </a:effectLst>
              </a:rPr>
              <a:t>PUBLIC HEALTH</a:t>
            </a:r>
          </a:p>
          <a:p>
            <a:pPr algn="ctr"/>
            <a:r>
              <a:rPr lang="en-US" sz="2800" b="1" dirty="0">
                <a:ln w="0"/>
                <a:effectLst>
                  <a:outerShdw blurRad="38100" dist="19050" dir="2700000" algn="tl" rotWithShape="0">
                    <a:schemeClr val="dk1">
                      <a:alpha val="40000"/>
                    </a:schemeClr>
                  </a:outerShdw>
                </a:effectLst>
              </a:rPr>
              <a:t>Facilitation Method for Global Depopulation</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85FAE5DA-D450-2463-9BC1-CA6680429338}"/>
              </a:ext>
            </a:extLst>
          </p:cNvPr>
          <p:cNvSpPr txBox="1"/>
          <p:nvPr/>
        </p:nvSpPr>
        <p:spPr>
          <a:xfrm>
            <a:off x="4417979" y="5104122"/>
            <a:ext cx="3356042" cy="646331"/>
          </a:xfrm>
          <a:prstGeom prst="rect">
            <a:avLst/>
          </a:prstGeom>
          <a:noFill/>
        </p:spPr>
        <p:txBody>
          <a:bodyPr wrap="square" rtlCol="0">
            <a:spAutoFit/>
          </a:bodyPr>
          <a:lstStyle/>
          <a:p>
            <a:pPr algn="ctr"/>
            <a:r>
              <a:rPr lang="en-US" b="1" dirty="0" smtClean="0"/>
              <a:t>TODD S. CALLENDER, ESQ.</a:t>
            </a:r>
          </a:p>
          <a:p>
            <a:pPr algn="ctr"/>
            <a:r>
              <a:rPr lang="en-US" b="1" dirty="0" smtClean="0"/>
              <a:t>LTC </a:t>
            </a:r>
            <a:r>
              <a:rPr lang="en-US" b="1" dirty="0"/>
              <a:t>(RET) PETE CHAMBERS, D.O</a:t>
            </a:r>
            <a:r>
              <a:rPr lang="en-US" b="1" dirty="0" smtClean="0"/>
              <a: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4188"/>
            <a:ext cx="2213811" cy="221381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008" y="5750452"/>
            <a:ext cx="3737001" cy="1020201"/>
          </a:xfrm>
          <a:prstGeom prst="rect">
            <a:avLst/>
          </a:prstGeom>
        </p:spPr>
      </p:pic>
      <p:sp>
        <p:nvSpPr>
          <p:cNvPr id="3" name="TextBox 2"/>
          <p:cNvSpPr txBox="1"/>
          <p:nvPr/>
        </p:nvSpPr>
        <p:spPr>
          <a:xfrm>
            <a:off x="3254035" y="645882"/>
            <a:ext cx="5683927" cy="923330"/>
          </a:xfrm>
          <a:prstGeom prst="rect">
            <a:avLst/>
          </a:prstGeom>
          <a:solidFill>
            <a:srgbClr val="FFF3FF">
              <a:alpha val="40000"/>
            </a:srgbClr>
          </a:solidFill>
        </p:spPr>
        <p:txBody>
          <a:bodyPr wrap="square" rtlCol="0">
            <a:spAutoFit/>
          </a:bodyPr>
          <a:lstStyle/>
          <a:p>
            <a:pPr algn="ctr"/>
            <a:r>
              <a:rPr lang="en-US" sz="5400" b="1" dirty="0" smtClean="0">
                <a:solidFill>
                  <a:srgbClr val="FF0000"/>
                </a:solidFill>
                <a:latin typeface="Algerian" panose="04020705040A02060702" pitchFamily="82" charset="0"/>
                <a:ea typeface="BatangChe" panose="02030609000101010101" pitchFamily="49" charset="-127"/>
                <a:cs typeface="Arabic Typesetting" panose="03020402040406030203" pitchFamily="66" charset="-78"/>
              </a:rPr>
              <a:t>BLOOD MONEY</a:t>
            </a:r>
            <a:endParaRPr lang="en-US" sz="5400" b="1" dirty="0">
              <a:solidFill>
                <a:srgbClr val="FF0000"/>
              </a:solidFill>
              <a:latin typeface="Algerian" panose="04020705040A02060702" pitchFamily="82" charset="0"/>
              <a:ea typeface="BatangChe" panose="02030609000101010101" pitchFamily="49" charset="-127"/>
              <a:cs typeface="Arabic Typesetting" panose="03020402040406030203" pitchFamily="66" charset="-78"/>
            </a:endParaRPr>
          </a:p>
        </p:txBody>
      </p:sp>
    </p:spTree>
    <p:extLst>
      <p:ext uri="{BB962C8B-B14F-4D97-AF65-F5344CB8AC3E}">
        <p14:creationId xmlns:p14="http://schemas.microsoft.com/office/powerpoint/2010/main" val="163533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2D8614-E446-B66B-36F9-FF1624459225}"/>
              </a:ext>
            </a:extLst>
          </p:cNvPr>
          <p:cNvGrpSpPr/>
          <p:nvPr/>
        </p:nvGrpSpPr>
        <p:grpSpPr>
          <a:xfrm>
            <a:off x="282804" y="2384150"/>
            <a:ext cx="4814208" cy="2684808"/>
            <a:chOff x="6763080" y="3490912"/>
            <a:chExt cx="4178364" cy="2222825"/>
          </a:xfrm>
        </p:grpSpPr>
        <p:pic>
          <p:nvPicPr>
            <p:cNvPr id="7" name="Picture 6">
              <a:extLst>
                <a:ext uri="{FF2B5EF4-FFF2-40B4-BE49-F238E27FC236}">
                  <a16:creationId xmlns:a16="http://schemas.microsoft.com/office/drawing/2014/main" id="{3E45F625-AF03-093B-FC40-CFE8D375215F}"/>
                </a:ext>
              </a:extLst>
            </p:cNvPr>
            <p:cNvPicPr>
              <a:picLocks noChangeAspect="1"/>
            </p:cNvPicPr>
            <p:nvPr/>
          </p:nvPicPr>
          <p:blipFill rotWithShape="1">
            <a:blip r:embed="rId2"/>
            <a:srcRect b="29708"/>
            <a:stretch/>
          </p:blipFill>
          <p:spPr>
            <a:xfrm>
              <a:off x="6763080" y="3490912"/>
              <a:ext cx="4178364" cy="2222825"/>
            </a:xfrm>
            <a:prstGeom prst="rect">
              <a:avLst/>
            </a:prstGeom>
          </p:spPr>
        </p:pic>
        <p:sp>
          <p:nvSpPr>
            <p:cNvPr id="8" name="Oval 7">
              <a:extLst>
                <a:ext uri="{FF2B5EF4-FFF2-40B4-BE49-F238E27FC236}">
                  <a16:creationId xmlns:a16="http://schemas.microsoft.com/office/drawing/2014/main" id="{AD923ACD-3568-F8A6-CF64-6F5AEEF65E71}"/>
                </a:ext>
              </a:extLst>
            </p:cNvPr>
            <p:cNvSpPr/>
            <p:nvPr/>
          </p:nvSpPr>
          <p:spPr>
            <a:xfrm>
              <a:off x="7296150" y="4705350"/>
              <a:ext cx="1885950"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4" name="Picture 2">
            <a:extLst>
              <a:ext uri="{FF2B5EF4-FFF2-40B4-BE49-F238E27FC236}">
                <a16:creationId xmlns:a16="http://schemas.microsoft.com/office/drawing/2014/main" id="{3649742A-524B-7626-EF48-6DAF8BA3B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681" y="2384150"/>
            <a:ext cx="4934805" cy="3291778"/>
          </a:xfrm>
          <a:prstGeom prst="rect">
            <a:avLst/>
          </a:prstGeom>
          <a:noFill/>
          <a:ln w="60325">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F1F63F-CCAA-D140-E2DF-DCA0AA594D5D}"/>
              </a:ext>
            </a:extLst>
          </p:cNvPr>
          <p:cNvSpPr/>
          <p:nvPr/>
        </p:nvSpPr>
        <p:spPr>
          <a:xfrm>
            <a:off x="282804" y="348792"/>
            <a:ext cx="11312165" cy="188799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E91089B-C589-B931-3218-4D5AF0CECD0E}"/>
              </a:ext>
            </a:extLst>
          </p:cNvPr>
          <p:cNvSpPr/>
          <p:nvPr/>
        </p:nvSpPr>
        <p:spPr>
          <a:xfrm>
            <a:off x="4017523" y="655636"/>
            <a:ext cx="87549" cy="1387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4936A0-F9EA-4DB6-B193-3740C05EF7BB}"/>
              </a:ext>
            </a:extLst>
          </p:cNvPr>
          <p:cNvSpPr/>
          <p:nvPr/>
        </p:nvSpPr>
        <p:spPr>
          <a:xfrm>
            <a:off x="1516541" y="887557"/>
            <a:ext cx="16145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2005</a:t>
            </a:r>
          </a:p>
        </p:txBody>
      </p:sp>
      <p:pic>
        <p:nvPicPr>
          <p:cNvPr id="11" name="Picture 10" descr="Shape&#10;&#10;Description automatically generated">
            <a:extLst>
              <a:ext uri="{FF2B5EF4-FFF2-40B4-BE49-F238E27FC236}">
                <a16:creationId xmlns:a16="http://schemas.microsoft.com/office/drawing/2014/main" id="{B6EF40F9-5CFB-4354-E563-A407A32FE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44" y="262911"/>
            <a:ext cx="1689652" cy="1689652"/>
          </a:xfrm>
          <a:prstGeom prst="rect">
            <a:avLst/>
          </a:prstGeom>
        </p:spPr>
      </p:pic>
      <p:pic>
        <p:nvPicPr>
          <p:cNvPr id="3" name="Picture 2">
            <a:extLst>
              <a:ext uri="{FF2B5EF4-FFF2-40B4-BE49-F238E27FC236}">
                <a16:creationId xmlns:a16="http://schemas.microsoft.com/office/drawing/2014/main" id="{00585491-EBB4-12D7-136D-882CF5E1BCE6}"/>
              </a:ext>
            </a:extLst>
          </p:cNvPr>
          <p:cNvPicPr>
            <a:picLocks noChangeAspect="1"/>
          </p:cNvPicPr>
          <p:nvPr/>
        </p:nvPicPr>
        <p:blipFill rotWithShape="1">
          <a:blip r:embed="rId5"/>
          <a:srcRect t="72963"/>
          <a:stretch/>
        </p:blipFill>
        <p:spPr>
          <a:xfrm>
            <a:off x="282805" y="5238149"/>
            <a:ext cx="3822268" cy="1205313"/>
          </a:xfrm>
          <a:prstGeom prst="rect">
            <a:avLst/>
          </a:prstGeom>
        </p:spPr>
      </p:pic>
      <p:pic>
        <p:nvPicPr>
          <p:cNvPr id="5" name="Picture 4">
            <a:extLst>
              <a:ext uri="{FF2B5EF4-FFF2-40B4-BE49-F238E27FC236}">
                <a16:creationId xmlns:a16="http://schemas.microsoft.com/office/drawing/2014/main" id="{AA1380D1-3050-E517-A898-F3638D83A04C}"/>
              </a:ext>
            </a:extLst>
          </p:cNvPr>
          <p:cNvPicPr>
            <a:picLocks noChangeAspect="1"/>
          </p:cNvPicPr>
          <p:nvPr/>
        </p:nvPicPr>
        <p:blipFill rotWithShape="1">
          <a:blip r:embed="rId6"/>
          <a:srcRect t="3951"/>
          <a:stretch/>
        </p:blipFill>
        <p:spPr>
          <a:xfrm>
            <a:off x="4290876" y="3488107"/>
            <a:ext cx="4193348" cy="3161702"/>
          </a:xfrm>
          <a:prstGeom prst="rect">
            <a:avLst/>
          </a:prstGeom>
          <a:ln w="60325">
            <a:solidFill>
              <a:schemeClr val="tx1"/>
            </a:solidFill>
          </a:ln>
        </p:spPr>
      </p:pic>
      <p:sp>
        <p:nvSpPr>
          <p:cNvPr id="12" name="Rectangle 11">
            <a:extLst>
              <a:ext uri="{FF2B5EF4-FFF2-40B4-BE49-F238E27FC236}">
                <a16:creationId xmlns:a16="http://schemas.microsoft.com/office/drawing/2014/main" id="{93D1D62B-EEB7-31D2-F98B-009C254B8DF8}"/>
              </a:ext>
            </a:extLst>
          </p:cNvPr>
          <p:cNvSpPr/>
          <p:nvPr/>
        </p:nvSpPr>
        <p:spPr>
          <a:xfrm>
            <a:off x="6298099" y="810613"/>
            <a:ext cx="2568717" cy="1077218"/>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EXORD 13295</a:t>
            </a:r>
          </a:p>
          <a:p>
            <a:pPr algn="ctr"/>
            <a:r>
              <a:rPr lang="en-US" sz="3200" b="1" spc="50" dirty="0">
                <a:ln w="0"/>
                <a:solidFill>
                  <a:schemeClr val="bg2"/>
                </a:solidFill>
                <a:effectLst>
                  <a:innerShdw blurRad="63500" dist="50800" dir="13500000">
                    <a:srgbClr val="000000">
                      <a:alpha val="50000"/>
                    </a:srgbClr>
                  </a:innerShdw>
                </a:effectLst>
              </a:rPr>
              <a:t>GW BUSH</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4123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038552" y="5113546"/>
            <a:ext cx="443883" cy="611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29628"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ECD24CE2-B4DF-09FE-46CE-7B2F6F75E07D}"/>
              </a:ext>
            </a:extLst>
          </p:cNvPr>
          <p:cNvSpPr/>
          <p:nvPr/>
        </p:nvSpPr>
        <p:spPr>
          <a:xfrm>
            <a:off x="1041901" y="4613085"/>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98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D22F6D-FEDE-E052-FCA2-953EA4A0D8C0}"/>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42 CODE of FEDERAL REGULATIONS (CFR)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Parts 70 and 71 (federal) is put in place in 2016</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(Just as the pathogen is getting close to release)</a:t>
            </a:r>
          </a:p>
        </p:txBody>
      </p:sp>
      <p:pic>
        <p:nvPicPr>
          <p:cNvPr id="13" name="Picture 12" descr="Shape&#10;&#10;Description automatically generated">
            <a:extLst>
              <a:ext uri="{FF2B5EF4-FFF2-40B4-BE49-F238E27FC236}">
                <a16:creationId xmlns:a16="http://schemas.microsoft.com/office/drawing/2014/main" id="{8462D952-ED74-116C-EA91-DE638B1470A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844" y="262911"/>
            <a:ext cx="1689652" cy="1689652"/>
          </a:xfrm>
          <a:prstGeom prst="rect">
            <a:avLst/>
          </a:prstGeom>
        </p:spPr>
      </p:pic>
      <p:sp>
        <p:nvSpPr>
          <p:cNvPr id="14" name="Rectangle 13">
            <a:extLst>
              <a:ext uri="{FF2B5EF4-FFF2-40B4-BE49-F238E27FC236}">
                <a16:creationId xmlns:a16="http://schemas.microsoft.com/office/drawing/2014/main" id="{219661B3-0D4F-7C7E-8541-C1B670CD6E2C}"/>
              </a:ext>
            </a:extLst>
          </p:cNvPr>
          <p:cNvSpPr/>
          <p:nvPr/>
        </p:nvSpPr>
        <p:spPr>
          <a:xfrm>
            <a:off x="2161885" y="813394"/>
            <a:ext cx="16145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2016</a:t>
            </a:r>
          </a:p>
        </p:txBody>
      </p:sp>
      <p:sp>
        <p:nvSpPr>
          <p:cNvPr id="19" name="TextBox 18">
            <a:extLst>
              <a:ext uri="{FF2B5EF4-FFF2-40B4-BE49-F238E27FC236}">
                <a16:creationId xmlns:a16="http://schemas.microsoft.com/office/drawing/2014/main" id="{F144265F-4C29-FFCF-CE7B-EB54D77DABD7}"/>
              </a:ext>
            </a:extLst>
          </p:cNvPr>
          <p:cNvSpPr txBox="1"/>
          <p:nvPr/>
        </p:nvSpPr>
        <p:spPr>
          <a:xfrm>
            <a:off x="393308" y="2692688"/>
            <a:ext cx="8264309" cy="313932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Centers for Disease Control and Prevention (CDC), within the Department of Health and Human Services (HHS), is issuing this final rule (FR) to amend its regulations governing its domestic (interstate) and foreign quarantine regulations to best protect the public health of the United States.  These amendments have been made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aid public health responses to outbreaks of new or re-emerging communicable diseases and to accord due process to individuals subject to Federal public health 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response to public comment received, the updated provisions in this final rule clarify various safeguards to prevent the importation and spread of communicable diseases affecting human health into the United States and interstate. </a:t>
            </a:r>
          </a:p>
        </p:txBody>
      </p:sp>
      <p:pic>
        <p:nvPicPr>
          <p:cNvPr id="21" name="Picture 20">
            <a:extLst>
              <a:ext uri="{FF2B5EF4-FFF2-40B4-BE49-F238E27FC236}">
                <a16:creationId xmlns:a16="http://schemas.microsoft.com/office/drawing/2014/main" id="{10FC505C-1095-F6DE-BE3E-C54C2BA178A5}"/>
              </a:ext>
            </a:extLst>
          </p:cNvPr>
          <p:cNvPicPr>
            <a:picLocks noChangeAspect="1"/>
          </p:cNvPicPr>
          <p:nvPr/>
        </p:nvPicPr>
        <p:blipFill>
          <a:blip r:embed="rId4"/>
          <a:stretch>
            <a:fillRect/>
          </a:stretch>
        </p:blipFill>
        <p:spPr>
          <a:xfrm>
            <a:off x="8968641" y="2692688"/>
            <a:ext cx="2830051" cy="3658585"/>
          </a:xfrm>
          <a:prstGeom prst="rect">
            <a:avLst/>
          </a:prstGeom>
        </p:spPr>
      </p:pic>
      <p:sp>
        <p:nvSpPr>
          <p:cNvPr id="2" name="Rectangle 1">
            <a:extLst>
              <a:ext uri="{FF2B5EF4-FFF2-40B4-BE49-F238E27FC236}">
                <a16:creationId xmlns:a16="http://schemas.microsoft.com/office/drawing/2014/main" id="{1DAE3698-6F96-F74B-E9E2-06124D140FC2}"/>
              </a:ext>
            </a:extLst>
          </p:cNvPr>
          <p:cNvSpPr/>
          <p:nvPr/>
        </p:nvSpPr>
        <p:spPr>
          <a:xfrm>
            <a:off x="272938" y="5797183"/>
            <a:ext cx="8484563" cy="190821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Bottom Line: Once these acts are in play the necessity for Nat’l Emerg. Powers not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181B94E-26E0-A4D2-788D-751E76121C16}"/>
              </a:ext>
            </a:extLst>
          </p:cNvPr>
          <p:cNvSpPr/>
          <p:nvPr/>
        </p:nvSpPr>
        <p:spPr>
          <a:xfrm>
            <a:off x="134844" y="2493931"/>
            <a:ext cx="8713927" cy="237972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83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038551" y="5019483"/>
            <a:ext cx="443883" cy="705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93011" y="5138604"/>
            <a:ext cx="443883" cy="556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ECD24CE2-B4DF-09FE-46CE-7B2F6F75E07D}"/>
              </a:ext>
            </a:extLst>
          </p:cNvPr>
          <p:cNvSpPr/>
          <p:nvPr/>
        </p:nvSpPr>
        <p:spPr>
          <a:xfrm>
            <a:off x="5165570" y="4640916"/>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44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E12DF4A-60EC-CEDB-B752-6256EA8F2461}"/>
              </a:ext>
            </a:extLst>
          </p:cNvPr>
          <p:cNvSpPr txBox="1"/>
          <p:nvPr/>
        </p:nvSpPr>
        <p:spPr>
          <a:xfrm>
            <a:off x="2199968" y="5638920"/>
            <a:ext cx="6609921" cy="1526741"/>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1600" dirty="0">
                <a:solidFill>
                  <a:schemeClr val="bg1"/>
                </a:solidFill>
                <a:hlinkClick r:id="rId3"/>
              </a:rPr>
              <a:t>https://www.federalregister.gov/documents/2019/09/24/2019-20804/modernizing-influenza-vaccines-in-the-united-states-to-promote-national-security-and-public-health</a:t>
            </a:r>
            <a:endParaRPr lang="en-US" sz="1600" dirty="0">
              <a:solidFill>
                <a:schemeClr val="bg1"/>
              </a:solidFill>
            </a:endParaRPr>
          </a:p>
        </p:txBody>
      </p:sp>
      <p:pic>
        <p:nvPicPr>
          <p:cNvPr id="3" name="Picture 2">
            <a:extLst>
              <a:ext uri="{FF2B5EF4-FFF2-40B4-BE49-F238E27FC236}">
                <a16:creationId xmlns:a16="http://schemas.microsoft.com/office/drawing/2014/main" id="{54D45480-5825-C61B-309F-E03877CE1D8C}"/>
              </a:ext>
            </a:extLst>
          </p:cNvPr>
          <p:cNvPicPr>
            <a:picLocks noChangeAspect="1"/>
          </p:cNvPicPr>
          <p:nvPr/>
        </p:nvPicPr>
        <p:blipFill>
          <a:blip r:embed="rId4"/>
          <a:stretch>
            <a:fillRect/>
          </a:stretch>
        </p:blipFill>
        <p:spPr>
          <a:xfrm>
            <a:off x="7258755" y="2655986"/>
            <a:ext cx="4594028" cy="3154264"/>
          </a:xfrm>
          <a:prstGeom prst="rect">
            <a:avLst/>
          </a:prstGeom>
          <a:ln w="31750">
            <a:solidFill>
              <a:schemeClr val="accent1">
                <a:shade val="50000"/>
              </a:schemeClr>
            </a:solidFill>
          </a:ln>
        </p:spPr>
      </p:pic>
      <p:pic>
        <p:nvPicPr>
          <p:cNvPr id="7" name="Picture 6">
            <a:extLst>
              <a:ext uri="{FF2B5EF4-FFF2-40B4-BE49-F238E27FC236}">
                <a16:creationId xmlns:a16="http://schemas.microsoft.com/office/drawing/2014/main" id="{D0B67D02-D0B0-CD89-FC01-164549641702}"/>
              </a:ext>
            </a:extLst>
          </p:cNvPr>
          <p:cNvPicPr>
            <a:picLocks noChangeAspect="1"/>
          </p:cNvPicPr>
          <p:nvPr/>
        </p:nvPicPr>
        <p:blipFill>
          <a:blip r:embed="rId5"/>
          <a:stretch>
            <a:fillRect/>
          </a:stretch>
        </p:blipFill>
        <p:spPr>
          <a:xfrm>
            <a:off x="728268" y="2502588"/>
            <a:ext cx="6312658" cy="3461060"/>
          </a:xfrm>
          <a:prstGeom prst="rect">
            <a:avLst/>
          </a:prstGeom>
        </p:spPr>
      </p:pic>
      <p:pic>
        <p:nvPicPr>
          <p:cNvPr id="8" name="Picture 7" descr="Shape&#10;&#10;Description automatically generated">
            <a:extLst>
              <a:ext uri="{FF2B5EF4-FFF2-40B4-BE49-F238E27FC236}">
                <a16:creationId xmlns:a16="http://schemas.microsoft.com/office/drawing/2014/main" id="{170DF7EC-B98F-F5AE-56A9-10500C0A3E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44" y="262911"/>
            <a:ext cx="1689652" cy="1689652"/>
          </a:xfrm>
          <a:prstGeom prst="rect">
            <a:avLst/>
          </a:prstGeom>
        </p:spPr>
      </p:pic>
      <p:sp>
        <p:nvSpPr>
          <p:cNvPr id="9" name="Rectangle 8">
            <a:extLst>
              <a:ext uri="{FF2B5EF4-FFF2-40B4-BE49-F238E27FC236}">
                <a16:creationId xmlns:a16="http://schemas.microsoft.com/office/drawing/2014/main" id="{CFD7C65E-004D-46D8-FE7E-77A6AC5FD806}"/>
              </a:ext>
            </a:extLst>
          </p:cNvPr>
          <p:cNvSpPr/>
          <p:nvPr/>
        </p:nvSpPr>
        <p:spPr>
          <a:xfrm>
            <a:off x="2161885" y="813394"/>
            <a:ext cx="161454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2019</a:t>
            </a:r>
          </a:p>
        </p:txBody>
      </p:sp>
      <p:sp>
        <p:nvSpPr>
          <p:cNvPr id="10" name="Rectangle 9">
            <a:extLst>
              <a:ext uri="{FF2B5EF4-FFF2-40B4-BE49-F238E27FC236}">
                <a16:creationId xmlns:a16="http://schemas.microsoft.com/office/drawing/2014/main" id="{BEF72161-63B8-DA82-68BC-0FD2B3598A66}"/>
              </a:ext>
            </a:extLst>
          </p:cNvPr>
          <p:cNvSpPr/>
          <p:nvPr/>
        </p:nvSpPr>
        <p:spPr>
          <a:xfrm>
            <a:off x="6298100" y="810613"/>
            <a:ext cx="2568717" cy="1077218"/>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EXORD 13887</a:t>
            </a:r>
          </a:p>
          <a:p>
            <a:pPr algn="ctr"/>
            <a:r>
              <a:rPr lang="en-US" sz="3200" b="1" cap="none" spc="50" dirty="0">
                <a:ln w="0"/>
                <a:solidFill>
                  <a:schemeClr val="bg2"/>
                </a:solidFill>
                <a:effectLst>
                  <a:innerShdw blurRad="63500" dist="50800" dir="13500000">
                    <a:srgbClr val="000000">
                      <a:alpha val="50000"/>
                    </a:srgbClr>
                  </a:innerShdw>
                </a:effectLst>
              </a:rPr>
              <a:t>DJ TRUMP</a:t>
            </a:r>
          </a:p>
        </p:txBody>
      </p:sp>
      <p:sp>
        <p:nvSpPr>
          <p:cNvPr id="11" name="Rectangle 10">
            <a:extLst>
              <a:ext uri="{FF2B5EF4-FFF2-40B4-BE49-F238E27FC236}">
                <a16:creationId xmlns:a16="http://schemas.microsoft.com/office/drawing/2014/main" id="{B142B286-4B36-F6AE-74E1-8AE79BA22876}"/>
              </a:ext>
            </a:extLst>
          </p:cNvPr>
          <p:cNvSpPr/>
          <p:nvPr/>
        </p:nvSpPr>
        <p:spPr>
          <a:xfrm rot="19539101">
            <a:off x="6950622" y="3709987"/>
            <a:ext cx="5200014" cy="1323439"/>
          </a:xfrm>
          <a:prstGeom prst="rect">
            <a:avLst/>
          </a:prstGeom>
          <a:noFill/>
        </p:spPr>
        <p:txBody>
          <a:bodyPr wrap="none" lIns="91440" tIns="45720" rIns="91440" bIns="45720">
            <a:spAutoFit/>
          </a:bodyPr>
          <a:lstStyle/>
          <a:p>
            <a:pPr algn="ctr"/>
            <a:r>
              <a:rPr lang="en-US" sz="4000" b="1" cap="none" spc="0" dirty="0">
                <a:ln w="0"/>
                <a:solidFill>
                  <a:srgbClr val="FF0000"/>
                </a:solidFill>
                <a:effectLst>
                  <a:outerShdw blurRad="38100" dist="19050" dir="2700000" algn="tl" rotWithShape="0">
                    <a:schemeClr val="dk1">
                      <a:alpha val="40000"/>
                    </a:schemeClr>
                  </a:outerShdw>
                </a:effectLst>
              </a:rPr>
              <a:t>RIGHT BEFORE RELEASE</a:t>
            </a:r>
          </a:p>
          <a:p>
            <a:pPr algn="ctr"/>
            <a:r>
              <a:rPr lang="en-US" sz="4000" b="1" dirty="0">
                <a:ln w="0"/>
                <a:solidFill>
                  <a:srgbClr val="FF0000"/>
                </a:solidFill>
                <a:effectLst>
                  <a:outerShdw blurRad="38100" dist="19050" dir="2700000" algn="tl" rotWithShape="0">
                    <a:schemeClr val="dk1">
                      <a:alpha val="40000"/>
                    </a:schemeClr>
                  </a:outerShdw>
                </a:effectLst>
              </a:rPr>
              <a:t>of SARS CoV-2!</a:t>
            </a:r>
            <a:endParaRPr lang="en-US" sz="40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606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163" y="1153310"/>
            <a:ext cx="8534399" cy="4801314"/>
          </a:xfrm>
          <a:prstGeom prst="rect">
            <a:avLst/>
          </a:prstGeom>
        </p:spPr>
        <p:txBody>
          <a:bodyPr wrap="square">
            <a:spAutoFit/>
          </a:bodyPr>
          <a:lstStyle/>
          <a:p>
            <a:r>
              <a:rPr lang="en-US" b="1" dirty="0"/>
              <a:t>Sec. 2</a:t>
            </a:r>
            <a:r>
              <a:rPr lang="en-US" dirty="0"/>
              <a:t>. </a:t>
            </a:r>
            <a:r>
              <a:rPr lang="en-US" i="1" dirty="0"/>
              <a:t>Policy.</a:t>
            </a:r>
            <a:r>
              <a:rPr lang="en-US" dirty="0"/>
              <a:t> It is the policy of the United States to modernize the domestic influenza vaccine enterprise to be highly responsive, flexible, scalable, and more effective at preventing the spread of influenza viruses. </a:t>
            </a:r>
            <a:r>
              <a:rPr lang="en-US" b="1" dirty="0">
                <a:solidFill>
                  <a:srgbClr val="FF0000"/>
                </a:solidFill>
              </a:rPr>
              <a:t>This is a public health and national security priority</a:t>
            </a:r>
            <a:r>
              <a:rPr lang="en-US" dirty="0"/>
              <a:t>, as influenza has the potential to significantly harm the United States and our interests, including through large-scale illness and death, </a:t>
            </a:r>
            <a:r>
              <a:rPr lang="en-US" b="1" dirty="0">
                <a:solidFill>
                  <a:srgbClr val="FF0000"/>
                </a:solidFill>
              </a:rPr>
              <a:t>disruption to military operations</a:t>
            </a:r>
            <a:r>
              <a:rPr lang="en-US" dirty="0"/>
              <a:t>, and damage to the economy. This order directs actions to reduce the United States' reliance on egg-based influenza vaccine production; to expand domestic capacity of </a:t>
            </a:r>
            <a:r>
              <a:rPr lang="en-US" b="1" dirty="0">
                <a:solidFill>
                  <a:srgbClr val="FF0000"/>
                </a:solidFill>
              </a:rPr>
              <a:t>alternative methods </a:t>
            </a:r>
            <a:r>
              <a:rPr lang="en-US" dirty="0"/>
              <a:t>that allow more agile and rapid responses to emerging influenza viruses; </a:t>
            </a:r>
            <a:r>
              <a:rPr lang="en-US" b="1" dirty="0">
                <a:solidFill>
                  <a:srgbClr val="FF0000"/>
                </a:solidFill>
              </a:rPr>
              <a:t>to advance the development of new, broadly protective vaccine candidates </a:t>
            </a:r>
            <a:r>
              <a:rPr lang="en-US" dirty="0"/>
              <a:t>that provide more effective and longer lasting immunities; and to support the promotion of increased influenza vaccine immunization across recommended populations.</a:t>
            </a:r>
          </a:p>
          <a:p>
            <a:r>
              <a:rPr lang="en-US" b="1" dirty="0"/>
              <a:t>Sec. 3</a:t>
            </a:r>
            <a:r>
              <a:rPr lang="en-US" dirty="0"/>
              <a:t>. </a:t>
            </a:r>
            <a:r>
              <a:rPr lang="en-US" i="1" dirty="0"/>
              <a:t>National Influenza Vaccine Task Force.</a:t>
            </a:r>
            <a:r>
              <a:rPr lang="en-US" dirty="0"/>
              <a:t> (a) There is hereby established a National Influenza Vaccine Task Force (Task Force). The Task Force shall identify actions to achieve the objectives identified in section 2 of this order and monitor and report on the implementation and results of those actions. </a:t>
            </a:r>
            <a:r>
              <a:rPr lang="en-US" b="1" dirty="0">
                <a:solidFill>
                  <a:srgbClr val="FF0000"/>
                </a:solidFill>
              </a:rPr>
              <a:t>The Task Force shall be co-chaired by the Secretary of Defense and the Secretary of Health and Human Services</a:t>
            </a:r>
            <a:r>
              <a:rPr lang="en-US" dirty="0"/>
              <a:t>, or their designees</a:t>
            </a:r>
          </a:p>
        </p:txBody>
      </p:sp>
      <p:sp>
        <p:nvSpPr>
          <p:cNvPr id="3" name="TextBox 2"/>
          <p:cNvSpPr txBox="1"/>
          <p:nvPr/>
        </p:nvSpPr>
        <p:spPr>
          <a:xfrm>
            <a:off x="3415145" y="387928"/>
            <a:ext cx="5292437" cy="646331"/>
          </a:xfrm>
          <a:prstGeom prst="rect">
            <a:avLst/>
          </a:prstGeom>
          <a:noFill/>
        </p:spPr>
        <p:txBody>
          <a:bodyPr wrap="square" rtlCol="0">
            <a:spAutoFit/>
          </a:bodyPr>
          <a:lstStyle/>
          <a:p>
            <a:pPr algn="ctr"/>
            <a:r>
              <a:rPr lang="en-US" sz="3600" b="1" dirty="0" smtClean="0">
                <a:latin typeface="Cambria" panose="02040503050406030204" pitchFamily="18" charset="0"/>
              </a:rPr>
              <a:t>Executive Order 13295</a:t>
            </a:r>
            <a:endParaRPr lang="en-US" sz="3600" b="1" dirty="0">
              <a:latin typeface="Cambria" panose="02040503050406030204" pitchFamily="18" charset="0"/>
            </a:endParaRPr>
          </a:p>
        </p:txBody>
      </p:sp>
      <p:sp>
        <p:nvSpPr>
          <p:cNvPr id="4" name="TextBox 3"/>
          <p:cNvSpPr txBox="1"/>
          <p:nvPr/>
        </p:nvSpPr>
        <p:spPr>
          <a:xfrm>
            <a:off x="1974271" y="5796676"/>
            <a:ext cx="8174182" cy="646331"/>
          </a:xfrm>
          <a:prstGeom prst="rect">
            <a:avLst/>
          </a:prstGeom>
          <a:noFill/>
        </p:spPr>
        <p:txBody>
          <a:bodyPr wrap="square" rtlCol="0">
            <a:spAutoFit/>
          </a:bodyPr>
          <a:lstStyle/>
          <a:p>
            <a:pPr algn="ctr"/>
            <a:r>
              <a:rPr lang="en-US" sz="3600" b="1" dirty="0" smtClean="0">
                <a:latin typeface="Cambria" panose="02040503050406030204" pitchFamily="18" charset="0"/>
              </a:rPr>
              <a:t>mRNA Genetic Engineering Anyone?</a:t>
            </a:r>
            <a:endParaRPr lang="en-US" sz="3600" b="1" dirty="0">
              <a:latin typeface="Cambria" panose="02040503050406030204" pitchFamily="18" charset="0"/>
            </a:endParaRPr>
          </a:p>
        </p:txBody>
      </p:sp>
    </p:spTree>
    <p:extLst>
      <p:ext uri="{BB962C8B-B14F-4D97-AF65-F5344CB8AC3E}">
        <p14:creationId xmlns:p14="http://schemas.microsoft.com/office/powerpoint/2010/main" val="313102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038551" y="5019483"/>
            <a:ext cx="443883" cy="705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93011" y="5138604"/>
            <a:ext cx="443883" cy="556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4" name="Arrow: Right 13">
            <a:extLst>
              <a:ext uri="{FF2B5EF4-FFF2-40B4-BE49-F238E27FC236}">
                <a16:creationId xmlns:a16="http://schemas.microsoft.com/office/drawing/2014/main" id="{AB0F3345-DDDD-EFF9-FB71-2F1E2D7467F3}"/>
              </a:ext>
            </a:extLst>
          </p:cNvPr>
          <p:cNvSpPr/>
          <p:nvPr/>
        </p:nvSpPr>
        <p:spPr>
          <a:xfrm>
            <a:off x="5407771" y="4584601"/>
            <a:ext cx="5281796" cy="5530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51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A5E19DC9-B22C-1F61-5F7E-AAE054188B7C}"/>
              </a:ext>
            </a:extLst>
          </p:cNvPr>
          <p:cNvPicPr>
            <a:picLocks noChangeAspect="1"/>
          </p:cNvPicPr>
          <p:nvPr/>
        </p:nvPicPr>
        <p:blipFill rotWithShape="1">
          <a:blip r:embed="rId3">
            <a:extLst>
              <a:ext uri="{28A0092B-C50C-407E-A947-70E740481C1C}">
                <a14:useLocalDpi xmlns:a14="http://schemas.microsoft.com/office/drawing/2010/main" val="0"/>
              </a:ext>
            </a:extLst>
          </a:blip>
          <a:srcRect t="17844" r="3" b="10363"/>
          <a:stretch/>
        </p:blipFill>
        <p:spPr>
          <a:xfrm>
            <a:off x="5130273" y="2496310"/>
            <a:ext cx="6236208" cy="3660185"/>
          </a:xfrm>
          <a:prstGeom prst="rect">
            <a:avLst/>
          </a:prstGeom>
          <a:ln>
            <a:solidFill>
              <a:schemeClr val="tx1"/>
            </a:solidFill>
          </a:ln>
        </p:spPr>
      </p:pic>
      <p:sp>
        <p:nvSpPr>
          <p:cNvPr id="3" name="TextBox 2">
            <a:extLst>
              <a:ext uri="{FF2B5EF4-FFF2-40B4-BE49-F238E27FC236}">
                <a16:creationId xmlns:a16="http://schemas.microsoft.com/office/drawing/2014/main" id="{A445A994-93AD-7264-631B-5526A1FA50F1}"/>
              </a:ext>
            </a:extLst>
          </p:cNvPr>
          <p:cNvSpPr txBox="1"/>
          <p:nvPr/>
        </p:nvSpPr>
        <p:spPr>
          <a:xfrm>
            <a:off x="1639955" y="544650"/>
            <a:ext cx="9780105" cy="1502811"/>
          </a:xfrm>
          <a:prstGeom prst="rect">
            <a:avLst/>
          </a:prstGeom>
        </p:spPr>
        <p:txBody>
          <a:bodyPr vert="horz" lIns="91440" tIns="45720" rIns="91440" bIns="45720" rtlCol="0" anchor="ctr">
            <a:normAutofit/>
          </a:bodyPr>
          <a:lstStyle/>
          <a:p>
            <a:pPr>
              <a:lnSpc>
                <a:spcPct val="90000"/>
              </a:lnSpc>
              <a:spcAft>
                <a:spcPts val="600"/>
              </a:spcAft>
            </a:pPr>
            <a:r>
              <a:rPr lang="en-US" sz="2200" b="1" dirty="0">
                <a:solidFill>
                  <a:schemeClr val="bg1"/>
                </a:solidFill>
              </a:rPr>
              <a:t>Public Health under the DOD starting with a consolidation of DOD health powers with very broad application in any </a:t>
            </a:r>
            <a:r>
              <a:rPr lang="en-US" sz="2200" b="1" dirty="0">
                <a:highlight>
                  <a:srgbClr val="FFFF00"/>
                </a:highlight>
              </a:rPr>
              <a:t>emergency situation</a:t>
            </a:r>
            <a:r>
              <a:rPr lang="en-US" sz="2200" b="1" dirty="0">
                <a:solidFill>
                  <a:schemeClr val="bg1"/>
                </a:solidFill>
              </a:rPr>
              <a:t>.  NDAA 2019, 2021, 2022 and 2023.</a:t>
            </a:r>
          </a:p>
        </p:txBody>
      </p:sp>
      <p:pic>
        <p:nvPicPr>
          <p:cNvPr id="7" name="Picture 6" descr="Shape&#10;&#10;Description automatically generated">
            <a:extLst>
              <a:ext uri="{FF2B5EF4-FFF2-40B4-BE49-F238E27FC236}">
                <a16:creationId xmlns:a16="http://schemas.microsoft.com/office/drawing/2014/main" id="{13ECC714-A037-10F4-8D6C-652A822A3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7" y="139715"/>
            <a:ext cx="1689652" cy="1689652"/>
          </a:xfrm>
          <a:prstGeom prst="rect">
            <a:avLst/>
          </a:prstGeom>
        </p:spPr>
      </p:pic>
      <p:sp>
        <p:nvSpPr>
          <p:cNvPr id="8" name="Rectangle 7">
            <a:extLst>
              <a:ext uri="{FF2B5EF4-FFF2-40B4-BE49-F238E27FC236}">
                <a16:creationId xmlns:a16="http://schemas.microsoft.com/office/drawing/2014/main" id="{29E2FC2F-0220-1C36-888B-F090E0E53F33}"/>
              </a:ext>
            </a:extLst>
          </p:cNvPr>
          <p:cNvSpPr/>
          <p:nvPr/>
        </p:nvSpPr>
        <p:spPr>
          <a:xfrm>
            <a:off x="481586" y="2958688"/>
            <a:ext cx="140294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DoD</a:t>
            </a:r>
          </a:p>
        </p:txBody>
      </p:sp>
      <p:sp>
        <p:nvSpPr>
          <p:cNvPr id="11" name="Rectangle 10">
            <a:extLst>
              <a:ext uri="{FF2B5EF4-FFF2-40B4-BE49-F238E27FC236}">
                <a16:creationId xmlns:a16="http://schemas.microsoft.com/office/drawing/2014/main" id="{98710FF9-7E31-1AB8-0BDD-79D16A28C57F}"/>
              </a:ext>
            </a:extLst>
          </p:cNvPr>
          <p:cNvSpPr/>
          <p:nvPr/>
        </p:nvSpPr>
        <p:spPr>
          <a:xfrm>
            <a:off x="1350311" y="3757833"/>
            <a:ext cx="152477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MHS</a:t>
            </a:r>
          </a:p>
        </p:txBody>
      </p:sp>
      <p:sp>
        <p:nvSpPr>
          <p:cNvPr id="14" name="Rectangle 13">
            <a:extLst>
              <a:ext uri="{FF2B5EF4-FFF2-40B4-BE49-F238E27FC236}">
                <a16:creationId xmlns:a16="http://schemas.microsoft.com/office/drawing/2014/main" id="{1911FE4A-E3E8-0707-AB5E-BEAB2A3B51B8}"/>
              </a:ext>
            </a:extLst>
          </p:cNvPr>
          <p:cNvSpPr/>
          <p:nvPr/>
        </p:nvSpPr>
        <p:spPr>
          <a:xfrm>
            <a:off x="2545465" y="4478404"/>
            <a:ext cx="144302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DHA</a:t>
            </a:r>
          </a:p>
        </p:txBody>
      </p:sp>
      <p:sp>
        <p:nvSpPr>
          <p:cNvPr id="16" name="Rectangle 15">
            <a:extLst>
              <a:ext uri="{FF2B5EF4-FFF2-40B4-BE49-F238E27FC236}">
                <a16:creationId xmlns:a16="http://schemas.microsoft.com/office/drawing/2014/main" id="{721707C9-ED0E-62AD-73EC-17D50187C779}"/>
              </a:ext>
            </a:extLst>
          </p:cNvPr>
          <p:cNvSpPr/>
          <p:nvPr/>
        </p:nvSpPr>
        <p:spPr>
          <a:xfrm>
            <a:off x="2044452" y="5851685"/>
            <a:ext cx="2888932"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Public Health Division</a:t>
            </a:r>
          </a:p>
        </p:txBody>
      </p:sp>
      <p:sp>
        <p:nvSpPr>
          <p:cNvPr id="20" name="Arrow: Down 19">
            <a:extLst>
              <a:ext uri="{FF2B5EF4-FFF2-40B4-BE49-F238E27FC236}">
                <a16:creationId xmlns:a16="http://schemas.microsoft.com/office/drawing/2014/main" id="{C6F8BF11-23A5-B879-0392-F449526A0757}"/>
              </a:ext>
            </a:extLst>
          </p:cNvPr>
          <p:cNvSpPr/>
          <p:nvPr/>
        </p:nvSpPr>
        <p:spPr>
          <a:xfrm>
            <a:off x="3045035" y="5241988"/>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423392-4D15-F591-B7CA-0462A24F2FC1}"/>
              </a:ext>
            </a:extLst>
          </p:cNvPr>
          <p:cNvSpPr/>
          <p:nvPr/>
        </p:nvSpPr>
        <p:spPr>
          <a:xfrm>
            <a:off x="9180737" y="2573266"/>
            <a:ext cx="1152525" cy="54140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AFE28D7-A9F2-108B-445F-27182E679A3C}"/>
              </a:ext>
            </a:extLst>
          </p:cNvPr>
          <p:cNvSpPr/>
          <p:nvPr/>
        </p:nvSpPr>
        <p:spPr>
          <a:xfrm>
            <a:off x="5172015" y="3882018"/>
            <a:ext cx="6362760" cy="82714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436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038551" y="5019483"/>
            <a:ext cx="443883" cy="705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93011" y="5138604"/>
            <a:ext cx="443883" cy="556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0" y="5119695"/>
            <a:ext cx="443883" cy="5567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D60DEB51-B9D1-96A4-DE97-78D2D03959CA}"/>
              </a:ext>
            </a:extLst>
          </p:cNvPr>
          <p:cNvSpPr/>
          <p:nvPr/>
        </p:nvSpPr>
        <p:spPr>
          <a:xfrm>
            <a:off x="9310870" y="4603824"/>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71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B81173-BD2B-73DB-5A61-F6671D9AF9B2}"/>
              </a:ext>
            </a:extLst>
          </p:cNvPr>
          <p:cNvSpPr txBox="1"/>
          <p:nvPr/>
        </p:nvSpPr>
        <p:spPr>
          <a:xfrm>
            <a:off x="981075" y="295959"/>
            <a:ext cx="10229850" cy="646331"/>
          </a:xfrm>
          <a:prstGeom prst="rect">
            <a:avLst/>
          </a:prstGeom>
          <a:noFill/>
          <a:ln>
            <a:solidFill>
              <a:schemeClr val="tx1"/>
            </a:solidFill>
          </a:ln>
        </p:spPr>
        <p:txBody>
          <a:bodyPr wrap="square">
            <a:spAutoFit/>
          </a:bodyPr>
          <a:lstStyle/>
          <a:p>
            <a:pPr algn="ctr"/>
            <a:r>
              <a:rPr lang="en-US" b="1" dirty="0"/>
              <a:t>It ends with the Military following WHO treaty induced mandates to enforce the provisions, locally, state and federally, in relation to compulsory shots, quarantine, execution, etc.</a:t>
            </a:r>
          </a:p>
        </p:txBody>
      </p:sp>
      <p:pic>
        <p:nvPicPr>
          <p:cNvPr id="5" name="Picture 4">
            <a:extLst>
              <a:ext uri="{FF2B5EF4-FFF2-40B4-BE49-F238E27FC236}">
                <a16:creationId xmlns:a16="http://schemas.microsoft.com/office/drawing/2014/main" id="{18DD91F8-7DD2-2F46-2479-D42929555485}"/>
              </a:ext>
            </a:extLst>
          </p:cNvPr>
          <p:cNvPicPr>
            <a:picLocks noChangeAspect="1"/>
          </p:cNvPicPr>
          <p:nvPr/>
        </p:nvPicPr>
        <p:blipFill>
          <a:blip r:embed="rId3"/>
          <a:stretch>
            <a:fillRect/>
          </a:stretch>
        </p:blipFill>
        <p:spPr>
          <a:xfrm>
            <a:off x="5249940" y="1106414"/>
            <a:ext cx="5056110" cy="5751586"/>
          </a:xfrm>
          <a:prstGeom prst="rect">
            <a:avLst/>
          </a:prstGeom>
          <a:ln>
            <a:solidFill>
              <a:schemeClr val="tx1"/>
            </a:solidFill>
          </a:ln>
        </p:spPr>
      </p:pic>
      <p:sp>
        <p:nvSpPr>
          <p:cNvPr id="6" name="Rectangle 5">
            <a:extLst>
              <a:ext uri="{FF2B5EF4-FFF2-40B4-BE49-F238E27FC236}">
                <a16:creationId xmlns:a16="http://schemas.microsoft.com/office/drawing/2014/main" id="{B106003E-2328-633A-7B4B-E87C1DE564A0}"/>
              </a:ext>
            </a:extLst>
          </p:cNvPr>
          <p:cNvSpPr/>
          <p:nvPr/>
        </p:nvSpPr>
        <p:spPr>
          <a:xfrm>
            <a:off x="338916" y="1337991"/>
            <a:ext cx="4911024" cy="452431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“Global Health Engagement”</a:t>
            </a:r>
          </a:p>
          <a:p>
            <a:pPr algn="ctr"/>
            <a:r>
              <a:rPr lang="en-US" sz="2400" b="0" cap="none" spc="0" dirty="0">
                <a:ln w="0"/>
                <a:solidFill>
                  <a:schemeClr val="tx1"/>
                </a:solidFill>
                <a:effectLst>
                  <a:outerShdw blurRad="38100" dist="19050" dir="2700000" algn="tl" rotWithShape="0">
                    <a:schemeClr val="dk1">
                      <a:alpha val="40000"/>
                    </a:schemeClr>
                  </a:outerShdw>
                </a:effectLst>
              </a:rPr>
              <a:t>Partners in a </a:t>
            </a:r>
          </a:p>
          <a:p>
            <a:pPr algn="ctr"/>
            <a:r>
              <a:rPr lang="en-US" sz="2400" b="0" cap="none" spc="0" dirty="0">
                <a:ln w="0"/>
                <a:solidFill>
                  <a:schemeClr val="tx1"/>
                </a:solidFill>
                <a:effectLst>
                  <a:outerShdw blurRad="38100" dist="19050" dir="2700000" algn="tl" rotWithShape="0">
                    <a:schemeClr val="dk1">
                      <a:alpha val="40000"/>
                    </a:schemeClr>
                  </a:outerShdw>
                </a:effectLst>
              </a:rPr>
              <a:t>“Whole-of-Government” Approach</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DoS</a:t>
            </a:r>
          </a:p>
          <a:p>
            <a:pPr marL="457200" indent="-457200">
              <a:buFont typeface="Arial" panose="020B0604020202020204" pitchFamily="34" charset="0"/>
              <a:buChar char="•"/>
            </a:pPr>
            <a:r>
              <a:rPr lang="en-US" sz="2400" b="0" cap="none" spc="0" dirty="0">
                <a:ln w="0"/>
                <a:solidFill>
                  <a:schemeClr val="tx1"/>
                </a:solidFill>
                <a:effectLst>
                  <a:outerShdw blurRad="38100" dist="19050" dir="2700000" algn="tl" rotWithShape="0">
                    <a:schemeClr val="dk1">
                      <a:alpha val="40000"/>
                    </a:schemeClr>
                  </a:outerShdw>
                </a:effectLst>
              </a:rPr>
              <a:t>HHS</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Dept of Agriculture</a:t>
            </a:r>
          </a:p>
          <a:p>
            <a:pPr marL="457200" indent="-457200">
              <a:buFont typeface="Arial" panose="020B0604020202020204" pitchFamily="34" charset="0"/>
              <a:buChar char="•"/>
            </a:pPr>
            <a:r>
              <a:rPr lang="en-US" sz="2400" b="0" cap="none" spc="0" dirty="0">
                <a:ln w="0"/>
                <a:solidFill>
                  <a:schemeClr val="tx1"/>
                </a:solidFill>
                <a:effectLst>
                  <a:outerShdw blurRad="38100" dist="19050" dir="2700000" algn="tl" rotWithShape="0">
                    <a:schemeClr val="dk1">
                      <a:alpha val="40000"/>
                    </a:schemeClr>
                  </a:outerShdw>
                </a:effectLst>
              </a:rPr>
              <a:t>USAID (CIA)</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NGO’s (US and Foreign)</a:t>
            </a:r>
          </a:p>
          <a:p>
            <a:pPr marL="457200" indent="-457200">
              <a:buFont typeface="Arial" panose="020B0604020202020204" pitchFamily="34" charset="0"/>
              <a:buChar char="•"/>
            </a:pPr>
            <a:r>
              <a:rPr lang="en-US" sz="2400" b="0" cap="none" spc="0" dirty="0">
                <a:ln w="0"/>
                <a:solidFill>
                  <a:schemeClr val="tx1"/>
                </a:solidFill>
                <a:effectLst>
                  <a:outerShdw blurRad="38100" dist="19050" dir="2700000" algn="tl" rotWithShape="0">
                    <a:schemeClr val="dk1">
                      <a:alpha val="40000"/>
                    </a:schemeClr>
                  </a:outerShdw>
                </a:effectLst>
              </a:rPr>
              <a:t>Academia (UNC)</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Private Sector (US and Foreign)</a:t>
            </a:r>
          </a:p>
          <a:p>
            <a:pPr marL="914400" lvl="1" indent="-457200">
              <a:buFontTx/>
              <a:buChar char="-"/>
            </a:pPr>
            <a:r>
              <a:rPr lang="en-US" sz="2400" b="0" cap="none" spc="0" dirty="0">
                <a:ln w="0"/>
                <a:solidFill>
                  <a:schemeClr val="tx1"/>
                </a:solidFill>
                <a:effectLst>
                  <a:outerShdw blurRad="38100" dist="19050" dir="2700000" algn="tl" rotWithShape="0">
                    <a:schemeClr val="dk1">
                      <a:alpha val="40000"/>
                    </a:schemeClr>
                  </a:outerShdw>
                </a:effectLst>
              </a:rPr>
              <a:t>Pfizer, Moderna, BIO-ENTECH</a:t>
            </a:r>
          </a:p>
          <a:p>
            <a:pPr marL="914400" lvl="1" indent="-457200">
              <a:buFontTx/>
              <a:buChar char="-"/>
            </a:pPr>
            <a:r>
              <a:rPr lang="en-US" sz="2400" dirty="0">
                <a:ln w="0"/>
                <a:effectLst>
                  <a:outerShdw blurRad="38100" dist="19050" dir="2700000" algn="tl" rotWithShape="0">
                    <a:schemeClr val="dk1">
                      <a:alpha val="40000"/>
                    </a:schemeClr>
                  </a:outerShdw>
                </a:effectLst>
              </a:rPr>
              <a:t>Unissant </a:t>
            </a:r>
            <a:r>
              <a:rPr lang="en-US" sz="2400" dirty="0">
                <a:ln w="0"/>
                <a:solidFill>
                  <a:srgbClr val="FF0000"/>
                </a:solidFill>
                <a:effectLst>
                  <a:outerShdw blurRad="38100" dist="19050" dir="2700000" algn="tl" rotWithShape="0">
                    <a:schemeClr val="dk1">
                      <a:alpha val="40000"/>
                    </a:schemeClr>
                  </a:outerShdw>
                </a:effectLst>
              </a:rPr>
              <a:t>($$$ / OPSEC Breach)</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7" name="Arrow: Circular 6">
            <a:extLst>
              <a:ext uri="{FF2B5EF4-FFF2-40B4-BE49-F238E27FC236}">
                <a16:creationId xmlns:a16="http://schemas.microsoft.com/office/drawing/2014/main" id="{1DFA7DE3-A348-6885-F26C-78939502EFD5}"/>
              </a:ext>
            </a:extLst>
          </p:cNvPr>
          <p:cNvSpPr/>
          <p:nvPr/>
        </p:nvSpPr>
        <p:spPr>
          <a:xfrm rot="8641735">
            <a:off x="4503799" y="5395542"/>
            <a:ext cx="1100831" cy="1367161"/>
          </a:xfrm>
          <a:prstGeom prst="circularArrow">
            <a:avLst>
              <a:gd name="adj1" fmla="val 12500"/>
              <a:gd name="adj2" fmla="val 3270034"/>
              <a:gd name="adj3" fmla="val 20457681"/>
              <a:gd name="adj4" fmla="val 17023882"/>
              <a:gd name="adj5" fmla="val 1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7">
            <a:extLst>
              <a:ext uri="{FF2B5EF4-FFF2-40B4-BE49-F238E27FC236}">
                <a16:creationId xmlns:a16="http://schemas.microsoft.com/office/drawing/2014/main" id="{A4EFB0A0-70DC-A721-7E3A-C7CA0C7AE2CB}"/>
              </a:ext>
            </a:extLst>
          </p:cNvPr>
          <p:cNvSpPr/>
          <p:nvPr/>
        </p:nvSpPr>
        <p:spPr>
          <a:xfrm>
            <a:off x="5249940" y="5370990"/>
            <a:ext cx="2455877" cy="135783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1242760-4803-55B1-FBA4-A0A2770AA88F}"/>
              </a:ext>
            </a:extLst>
          </p:cNvPr>
          <p:cNvSpPr txBox="1"/>
          <p:nvPr/>
        </p:nvSpPr>
        <p:spPr>
          <a:xfrm>
            <a:off x="811821" y="6079122"/>
            <a:ext cx="3675772" cy="523220"/>
          </a:xfrm>
          <a:prstGeom prst="rect">
            <a:avLst/>
          </a:prstGeom>
          <a:noFill/>
          <a:ln>
            <a:solidFill>
              <a:schemeClr val="tx1"/>
            </a:solidFill>
          </a:ln>
        </p:spPr>
        <p:txBody>
          <a:bodyPr wrap="square">
            <a:spAutoFit/>
          </a:bodyPr>
          <a:lstStyle/>
          <a:p>
            <a:r>
              <a:rPr lang="en-US" sz="1400" b="1" dirty="0">
                <a:hlinkClick r:id="rId4"/>
              </a:rPr>
              <a:t>https://nitaac.nih.gov/gwacs/cio-sp3-small-business/contract-holder/unissant-inc</a:t>
            </a:r>
            <a:endParaRPr lang="en-US" sz="1400" b="1" dirty="0"/>
          </a:p>
        </p:txBody>
      </p:sp>
    </p:spTree>
    <p:extLst>
      <p:ext uri="{BB962C8B-B14F-4D97-AF65-F5344CB8AC3E}">
        <p14:creationId xmlns:p14="http://schemas.microsoft.com/office/powerpoint/2010/main" val="14534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46FE1C-D61F-33C4-E9CC-D6248295C410}"/>
              </a:ext>
            </a:extLst>
          </p:cNvPr>
          <p:cNvSpPr txBox="1"/>
          <p:nvPr/>
        </p:nvSpPr>
        <p:spPr>
          <a:xfrm>
            <a:off x="2794000" y="293686"/>
            <a:ext cx="6291558"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prstClr val="black"/>
                </a:solidFill>
                <a:latin typeface="Calibri" panose="020F0502020204030204"/>
              </a:rPr>
              <a:t>Todd S. Callender, Esq.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Calibri" panose="020F0502020204030204"/>
              </a:rPr>
              <a:t>~ Juris Doctor – University of Denver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Calibri" panose="020F0502020204030204"/>
              </a:rPr>
              <a:t>~ Licensed in Colorado Supreme Court,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Federal District Court and 10</a:t>
            </a:r>
            <a:r>
              <a:rPr lang="en-US" sz="2400" b="1" baseline="30000" dirty="0" smtClean="0">
                <a:solidFill>
                  <a:prstClr val="black"/>
                </a:solidFill>
                <a:latin typeface="Calibri" panose="020F0502020204030204"/>
              </a:rPr>
              <a:t>th</a:t>
            </a:r>
            <a:r>
              <a:rPr lang="en-US" sz="2400" b="1" dirty="0" smtClean="0">
                <a:solidFill>
                  <a:prstClr val="black"/>
                </a:solidFill>
                <a:latin typeface="Calibri" panose="020F0502020204030204"/>
              </a:rPr>
              <a:t> Circuit Federal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Court of  Appeals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Practice International Law</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First</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 US person (Licensee) </a:t>
            </a:r>
            <a:r>
              <a:rPr lang="en-US" sz="2400" b="1" noProof="0" dirty="0">
                <a:solidFill>
                  <a:prstClr val="black"/>
                </a:solidFill>
                <a:latin typeface="Calibri" panose="020F0502020204030204"/>
              </a:rPr>
              <a:t>A</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uthorized by the</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US Gov’t to </a:t>
            </a:r>
            <a:r>
              <a:rPr lang="en-US" sz="2400" b="1" dirty="0">
                <a:solidFill>
                  <a:prstClr val="black"/>
                </a:solidFill>
                <a:latin typeface="Calibri" panose="020F0502020204030204"/>
              </a:rPr>
              <a:t>C</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onduct </a:t>
            </a:r>
            <a:r>
              <a:rPr lang="en-US" sz="2400" b="1" dirty="0">
                <a:solidFill>
                  <a:prstClr val="black"/>
                </a:solidFill>
                <a:latin typeface="Calibri" panose="020F0502020204030204"/>
              </a:rPr>
              <a:t>T</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rade </a:t>
            </a:r>
            <a:r>
              <a:rPr lang="en-US" sz="2400" b="1" dirty="0">
                <a:solidFill>
                  <a:prstClr val="black"/>
                </a:solidFill>
                <a:latin typeface="Calibri" panose="020F0502020204030204"/>
              </a:rPr>
              <a:t>W</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ith Cuba (an</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enemy nation)</a:t>
            </a:r>
          </a:p>
          <a:p>
            <a:pPr marR="0" lvl="0" algn="l" defTabSz="914400" rtl="0" eaLnBrk="1" fontAlgn="auto" latinLnBrk="0" hangingPunct="1">
              <a:lnSpc>
                <a:spcPct val="100000"/>
              </a:lnSpc>
              <a:spcBef>
                <a:spcPts val="0"/>
              </a:spcBef>
              <a:spcAft>
                <a:spcPts val="0"/>
              </a:spcAft>
              <a:buClrTx/>
              <a:buSzTx/>
              <a:tabLst/>
              <a:defRPr/>
            </a:pPr>
            <a:r>
              <a:rPr lang="en-US" sz="2400" b="1" dirty="0" smtClean="0">
                <a:solidFill>
                  <a:prstClr val="black"/>
                </a:solidFill>
                <a:latin typeface="Calibri" panose="020F0502020204030204"/>
              </a:rPr>
              <a:t>~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Conducted Clinical</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 Field Trials of a Needlefree</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Mass Vaccination Device in Cuba (3 years) as</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Part of </a:t>
            </a:r>
            <a:r>
              <a:rPr lang="en-US" sz="2400" b="1" dirty="0" smtClean="0">
                <a:solidFill>
                  <a:prstClr val="black"/>
                </a:solidFill>
                <a:latin typeface="Calibri" panose="020F0502020204030204"/>
              </a:rPr>
              <a:t>the </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FDA Approval Process</a:t>
            </a:r>
          </a:p>
          <a:p>
            <a:pPr marR="0" lvl="0" algn="l" defTabSz="914400" rtl="0" eaLnBrk="1" fontAlgn="auto" latinLnBrk="0" hangingPunct="1">
              <a:lnSpc>
                <a:spcPct val="100000"/>
              </a:lnSpc>
              <a:spcBef>
                <a:spcPts val="0"/>
              </a:spcBef>
              <a:spcAft>
                <a:spcPts val="0"/>
              </a:spcAft>
              <a:buClrTx/>
              <a:buSzTx/>
              <a:tabLst/>
              <a:defRPr/>
            </a:pPr>
            <a:r>
              <a:rPr lang="en-US" sz="2400" b="1" noProof="0" dirty="0" smtClean="0">
                <a:solidFill>
                  <a:prstClr val="black"/>
                </a:solidFill>
                <a:latin typeface="Calibri" panose="020F0502020204030204"/>
              </a:rPr>
              <a:t>~ Filed the First Federal Lawsuit Against the</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lang="en-US" sz="2400" b="1" noProof="0" dirty="0" smtClean="0">
                <a:solidFill>
                  <a:prstClr val="black"/>
                </a:solidFill>
                <a:latin typeface="Calibri" panose="020F0502020204030204"/>
              </a:rPr>
              <a:t>DOD, HSS &amp; FDA in Relation to the “Vaccine”</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Calibri" panose="020F0502020204030204"/>
              </a:rPr>
              <a:t> </a:t>
            </a:r>
            <a:r>
              <a:rPr lang="en-US" sz="2400" b="1" dirty="0" smtClean="0">
                <a:solidFill>
                  <a:prstClr val="black"/>
                </a:solidFill>
                <a:latin typeface="Calibri" panose="020F0502020204030204"/>
              </a:rPr>
              <a:t>  </a:t>
            </a:r>
            <a:r>
              <a:rPr lang="en-US" sz="2400" b="1" noProof="0" dirty="0" smtClean="0">
                <a:solidFill>
                  <a:prstClr val="black"/>
                </a:solidFill>
                <a:latin typeface="Calibri" panose="020F0502020204030204"/>
              </a:rPr>
              <a:t>Mandate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85495" y="2016125"/>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94000" cy="2794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51" y="5861719"/>
            <a:ext cx="3123311" cy="852664"/>
          </a:xfrm>
          <a:prstGeom prst="rect">
            <a:avLst/>
          </a:prstGeom>
        </p:spPr>
      </p:pic>
    </p:spTree>
    <p:extLst>
      <p:ext uri="{BB962C8B-B14F-4D97-AF65-F5344CB8AC3E}">
        <p14:creationId xmlns:p14="http://schemas.microsoft.com/office/powerpoint/2010/main" val="342771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151691"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29628"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sp>
        <p:nvSpPr>
          <p:cNvPr id="35" name="Explosion: 8 Points 34">
            <a:extLst>
              <a:ext uri="{FF2B5EF4-FFF2-40B4-BE49-F238E27FC236}">
                <a16:creationId xmlns:a16="http://schemas.microsoft.com/office/drawing/2014/main" id="{DA391937-E455-427D-D453-FD796B7A5DF7}"/>
              </a:ext>
            </a:extLst>
          </p:cNvPr>
          <p:cNvSpPr/>
          <p:nvPr/>
        </p:nvSpPr>
        <p:spPr>
          <a:xfrm>
            <a:off x="9229725" y="3452090"/>
            <a:ext cx="2336674" cy="2326239"/>
          </a:xfrm>
          <a:prstGeom prst="irregularSeal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A4DFA8-D433-2B24-155D-FA0D0F837BD7}"/>
              </a:ext>
            </a:extLst>
          </p:cNvPr>
          <p:cNvSpPr txBox="1"/>
          <p:nvPr/>
        </p:nvSpPr>
        <p:spPr>
          <a:xfrm>
            <a:off x="9594840" y="4523968"/>
            <a:ext cx="1657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WE ARE HERE!</a:t>
            </a:r>
          </a:p>
        </p:txBody>
      </p: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5BF3B2DF-DAD4-9A99-5203-20F3441FF6EB}"/>
              </a:ext>
            </a:extLst>
          </p:cNvPr>
          <p:cNvSpPr/>
          <p:nvPr/>
        </p:nvSpPr>
        <p:spPr>
          <a:xfrm rot="10800000">
            <a:off x="926911" y="750673"/>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9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rtial Law - ICORMUEM">
            <a:extLst>
              <a:ext uri="{FF2B5EF4-FFF2-40B4-BE49-F238E27FC236}">
                <a16:creationId xmlns:a16="http://schemas.microsoft.com/office/drawing/2014/main" id="{2ED6E4C3-2044-2856-96E0-BA9CFEA8F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64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ECE53-F3F4-1097-A917-5C59EB24BC27}"/>
              </a:ext>
            </a:extLst>
          </p:cNvPr>
          <p:cNvSpPr txBox="1"/>
          <p:nvPr/>
        </p:nvSpPr>
        <p:spPr>
          <a:xfrm>
            <a:off x="190500" y="214790"/>
            <a:ext cx="11515725" cy="461665"/>
          </a:xfrm>
          <a:prstGeom prst="rect">
            <a:avLst/>
          </a:prstGeom>
          <a:noFill/>
        </p:spPr>
        <p:txBody>
          <a:bodyPr wrap="square">
            <a:spAutoFit/>
          </a:bodyPr>
          <a:lstStyle/>
          <a:p>
            <a:pPr algn="ctr"/>
            <a:r>
              <a:rPr lang="en-US" sz="2400" dirty="0">
                <a:highlight>
                  <a:srgbClr val="FFFF00"/>
                </a:highlight>
              </a:rPr>
              <a:t>Nothing to stop military medical martial law globally other than us – the world is at risk!</a:t>
            </a:r>
          </a:p>
        </p:txBody>
      </p:sp>
    </p:spTree>
    <p:extLst>
      <p:ext uri="{BB962C8B-B14F-4D97-AF65-F5344CB8AC3E}">
        <p14:creationId xmlns:p14="http://schemas.microsoft.com/office/powerpoint/2010/main" val="374659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 sunset, clouds&#10;&#10;Description automatically generated">
            <a:extLst>
              <a:ext uri="{FF2B5EF4-FFF2-40B4-BE49-F238E27FC236}">
                <a16:creationId xmlns:a16="http://schemas.microsoft.com/office/drawing/2014/main" id="{79F575BE-47B7-A225-C2A5-0ABD75FAA0EB}"/>
              </a:ext>
            </a:extLst>
          </p:cNvPr>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0" y="0"/>
            <a:ext cx="12176126" cy="6874073"/>
          </a:xfrm>
          <a:prstGeom prst="rect">
            <a:avLst/>
          </a:prstGeom>
        </p:spPr>
      </p:pic>
      <p:sp>
        <p:nvSpPr>
          <p:cNvPr id="2" name="TextBox 1">
            <a:extLst>
              <a:ext uri="{FF2B5EF4-FFF2-40B4-BE49-F238E27FC236}">
                <a16:creationId xmlns:a16="http://schemas.microsoft.com/office/drawing/2014/main" id="{AD800E34-A2A1-726E-2278-2543EDB5B186}"/>
              </a:ext>
            </a:extLst>
          </p:cNvPr>
          <p:cNvSpPr txBox="1"/>
          <p:nvPr/>
        </p:nvSpPr>
        <p:spPr>
          <a:xfrm>
            <a:off x="816989" y="4948778"/>
            <a:ext cx="10558021" cy="923330"/>
          </a:xfrm>
          <a:prstGeom prst="rect">
            <a:avLst/>
          </a:prstGeom>
          <a:noFill/>
        </p:spPr>
        <p:txBody>
          <a:bodyPr wrap="square" rtlCol="0">
            <a:spAutoFit/>
          </a:bodyPr>
          <a:lstStyle/>
          <a:p>
            <a:pPr algn="ctr"/>
            <a:r>
              <a:rPr lang="en-US" sz="5400" b="1" dirty="0">
                <a:solidFill>
                  <a:schemeClr val="bg2">
                    <a:lumMod val="90000"/>
                  </a:schemeClr>
                </a:solidFill>
              </a:rPr>
              <a:t>FOLLOW ME IF YOU WANT TO LIVE!</a:t>
            </a:r>
          </a:p>
        </p:txBody>
      </p:sp>
    </p:spTree>
    <p:extLst>
      <p:ext uri="{BB962C8B-B14F-4D97-AF65-F5344CB8AC3E}">
        <p14:creationId xmlns:p14="http://schemas.microsoft.com/office/powerpoint/2010/main" val="236652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1" cy="6858000"/>
          </a:xfrm>
          <a:prstGeom prst="rect">
            <a:avLst/>
          </a:prstGeom>
        </p:spPr>
      </p:pic>
    </p:spTree>
    <p:extLst>
      <p:ext uri="{BB962C8B-B14F-4D97-AF65-F5344CB8AC3E}">
        <p14:creationId xmlns:p14="http://schemas.microsoft.com/office/powerpoint/2010/main" val="285825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50120F4-C843-6FCC-D597-23F192ADB0BA}"/>
              </a:ext>
            </a:extLst>
          </p:cNvPr>
          <p:cNvGrpSpPr/>
          <p:nvPr/>
        </p:nvGrpSpPr>
        <p:grpSpPr>
          <a:xfrm>
            <a:off x="-82390" y="0"/>
            <a:ext cx="12356780" cy="6858000"/>
            <a:chOff x="-82390" y="0"/>
            <a:chExt cx="12356780" cy="6858000"/>
          </a:xfrm>
        </p:grpSpPr>
        <p:pic>
          <p:nvPicPr>
            <p:cNvPr id="5" name="Picture 4" descr="Diagram&#10;&#10;Description automatically generated">
              <a:extLst>
                <a:ext uri="{FF2B5EF4-FFF2-40B4-BE49-F238E27FC236}">
                  <a16:creationId xmlns:a16="http://schemas.microsoft.com/office/drawing/2014/main" id="{BD779366-CA59-B75A-B358-90F5576BBED9}"/>
                </a:ext>
              </a:extLst>
            </p:cNvPr>
            <p:cNvPicPr>
              <a:picLocks noChangeAspect="1"/>
            </p:cNvPicPr>
            <p:nvPr/>
          </p:nvPicPr>
          <p:blipFill rotWithShape="1">
            <a:blip r:embed="rId2">
              <a:extLst>
                <a:ext uri="{28A0092B-C50C-407E-A947-70E740481C1C}">
                  <a14:useLocalDpi xmlns:a14="http://schemas.microsoft.com/office/drawing/2010/main" val="0"/>
                </a:ext>
              </a:extLst>
            </a:blip>
            <a:srcRect t="11015" b="8696"/>
            <a:stretch/>
          </p:blipFill>
          <p:spPr>
            <a:xfrm>
              <a:off x="-82390" y="0"/>
              <a:ext cx="12356780" cy="6858000"/>
            </a:xfrm>
            <a:prstGeom prst="rect">
              <a:avLst/>
            </a:prstGeom>
          </p:spPr>
        </p:pic>
        <p:sp>
          <p:nvSpPr>
            <p:cNvPr id="4" name="Rectangle 3">
              <a:extLst>
                <a:ext uri="{FF2B5EF4-FFF2-40B4-BE49-F238E27FC236}">
                  <a16:creationId xmlns:a16="http://schemas.microsoft.com/office/drawing/2014/main" id="{376850CA-64F7-FC18-32D7-31A92B26A0E8}"/>
                </a:ext>
              </a:extLst>
            </p:cNvPr>
            <p:cNvSpPr/>
            <p:nvPr/>
          </p:nvSpPr>
          <p:spPr>
            <a:xfrm>
              <a:off x="5205412" y="1009650"/>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TURNING</a:t>
              </a:r>
            </a:p>
            <a:p>
              <a:pPr algn="ctr"/>
              <a:r>
                <a:rPr lang="en-US" dirty="0"/>
                <a:t>POINT</a:t>
              </a:r>
            </a:p>
            <a:p>
              <a:pPr algn="ctr"/>
              <a:r>
                <a:rPr lang="en-US" dirty="0"/>
                <a:t>ACT - 2003</a:t>
              </a:r>
            </a:p>
          </p:txBody>
        </p:sp>
        <p:sp>
          <p:nvSpPr>
            <p:cNvPr id="7" name="Rectangle 6">
              <a:extLst>
                <a:ext uri="{FF2B5EF4-FFF2-40B4-BE49-F238E27FC236}">
                  <a16:creationId xmlns:a16="http://schemas.microsoft.com/office/drawing/2014/main" id="{203FAC7F-60A5-4CF6-7DD5-2E3E17592B3C}"/>
                </a:ext>
              </a:extLst>
            </p:cNvPr>
            <p:cNvSpPr/>
            <p:nvPr/>
          </p:nvSpPr>
          <p:spPr>
            <a:xfrm>
              <a:off x="7434262" y="3219450"/>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42 CFR 71-71F</a:t>
              </a:r>
            </a:p>
            <a:p>
              <a:pPr algn="ctr"/>
              <a:r>
                <a:rPr lang="en-US" dirty="0"/>
                <a:t>2016</a:t>
              </a:r>
            </a:p>
          </p:txBody>
        </p:sp>
        <p:sp>
          <p:nvSpPr>
            <p:cNvPr id="9" name="Rectangle 8">
              <a:extLst>
                <a:ext uri="{FF2B5EF4-FFF2-40B4-BE49-F238E27FC236}">
                  <a16:creationId xmlns:a16="http://schemas.microsoft.com/office/drawing/2014/main" id="{5BF61ACA-81D0-1F72-F005-DDBDA7D7E7C5}"/>
                </a:ext>
              </a:extLst>
            </p:cNvPr>
            <p:cNvSpPr/>
            <p:nvPr/>
          </p:nvSpPr>
          <p:spPr>
            <a:xfrm>
              <a:off x="5104333" y="5257800"/>
              <a:ext cx="1983329"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HEALTH UNDER DoD</a:t>
              </a:r>
            </a:p>
            <a:p>
              <a:pPr algn="ctr"/>
              <a:r>
                <a:rPr lang="en-US" dirty="0"/>
                <a:t>NDAA’s ‘19, ‘21-’23</a:t>
              </a:r>
            </a:p>
          </p:txBody>
        </p:sp>
        <p:sp>
          <p:nvSpPr>
            <p:cNvPr id="11" name="Rectangle 10">
              <a:extLst>
                <a:ext uri="{FF2B5EF4-FFF2-40B4-BE49-F238E27FC236}">
                  <a16:creationId xmlns:a16="http://schemas.microsoft.com/office/drawing/2014/main" id="{04F195A2-C0A4-2A10-F34B-BC51486F2FE0}"/>
                </a:ext>
              </a:extLst>
            </p:cNvPr>
            <p:cNvSpPr/>
            <p:nvPr/>
          </p:nvSpPr>
          <p:spPr>
            <a:xfrm>
              <a:off x="2976564" y="3219450"/>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Pandemic Treaty</a:t>
              </a:r>
            </a:p>
          </p:txBody>
        </p:sp>
        <p:pic>
          <p:nvPicPr>
            <p:cNvPr id="13" name="Picture 12" descr="A picture containing logo&#10;&#10;Description automatically generated">
              <a:extLst>
                <a:ext uri="{FF2B5EF4-FFF2-40B4-BE49-F238E27FC236}">
                  <a16:creationId xmlns:a16="http://schemas.microsoft.com/office/drawing/2014/main" id="{0D8CE6B8-04D4-8802-FC41-B8D52610C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9" y="3219450"/>
              <a:ext cx="2831977" cy="867293"/>
            </a:xfrm>
            <a:prstGeom prst="rect">
              <a:avLst/>
            </a:prstGeom>
          </p:spPr>
        </p:pic>
      </p:grpSp>
      <p:sp>
        <p:nvSpPr>
          <p:cNvPr id="15" name="TextBox 14">
            <a:extLst>
              <a:ext uri="{FF2B5EF4-FFF2-40B4-BE49-F238E27FC236}">
                <a16:creationId xmlns:a16="http://schemas.microsoft.com/office/drawing/2014/main" id="{9EB1C42B-AEA9-561B-9285-5C1266D4EC7F}"/>
              </a:ext>
            </a:extLst>
          </p:cNvPr>
          <p:cNvSpPr txBox="1"/>
          <p:nvPr/>
        </p:nvSpPr>
        <p:spPr>
          <a:xfrm>
            <a:off x="4483532" y="428626"/>
            <a:ext cx="3224929" cy="461665"/>
          </a:xfrm>
          <a:prstGeom prst="rect">
            <a:avLst/>
          </a:prstGeom>
          <a:noFill/>
          <a:ln>
            <a:solidFill>
              <a:schemeClr val="accent1">
                <a:shade val="50000"/>
              </a:schemeClr>
            </a:solidFill>
          </a:ln>
        </p:spPr>
        <p:txBody>
          <a:bodyPr wrap="square">
            <a:spAutoFit/>
          </a:bodyPr>
          <a:lstStyle/>
          <a:p>
            <a:pPr algn="ctr"/>
            <a:r>
              <a:rPr lang="en-US" sz="1200" dirty="0">
                <a:hlinkClick r:id="rId4"/>
              </a:rPr>
              <a:t>https://law.asu.edu/sites/default/files/pdf/turning-point-model-act.pdf</a:t>
            </a:r>
            <a:endParaRPr lang="en-US" sz="1200" dirty="0"/>
          </a:p>
        </p:txBody>
      </p:sp>
      <p:pic>
        <p:nvPicPr>
          <p:cNvPr id="18" name="Picture 17">
            <a:extLst>
              <a:ext uri="{FF2B5EF4-FFF2-40B4-BE49-F238E27FC236}">
                <a16:creationId xmlns:a16="http://schemas.microsoft.com/office/drawing/2014/main" id="{5E2A904D-FE7D-7491-CC0C-AD8AD9BE0B14}"/>
              </a:ext>
            </a:extLst>
          </p:cNvPr>
          <p:cNvPicPr>
            <a:picLocks noChangeAspect="1"/>
          </p:cNvPicPr>
          <p:nvPr/>
        </p:nvPicPr>
        <p:blipFill>
          <a:blip r:embed="rId5"/>
          <a:stretch>
            <a:fillRect/>
          </a:stretch>
        </p:blipFill>
        <p:spPr>
          <a:xfrm>
            <a:off x="9556083" y="2543999"/>
            <a:ext cx="1854462" cy="2395900"/>
          </a:xfrm>
          <a:prstGeom prst="rect">
            <a:avLst/>
          </a:prstGeom>
        </p:spPr>
      </p:pic>
      <p:sp>
        <p:nvSpPr>
          <p:cNvPr id="19" name="Rectangle 18">
            <a:extLst>
              <a:ext uri="{FF2B5EF4-FFF2-40B4-BE49-F238E27FC236}">
                <a16:creationId xmlns:a16="http://schemas.microsoft.com/office/drawing/2014/main" id="{FA13CCB3-3F53-3CA5-B703-CA443E7B69BD}"/>
              </a:ext>
            </a:extLst>
          </p:cNvPr>
          <p:cNvSpPr/>
          <p:nvPr/>
        </p:nvSpPr>
        <p:spPr>
          <a:xfrm>
            <a:off x="7087662" y="1057573"/>
            <a:ext cx="53572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20" name="Rectangle 19">
            <a:extLst>
              <a:ext uri="{FF2B5EF4-FFF2-40B4-BE49-F238E27FC236}">
                <a16:creationId xmlns:a16="http://schemas.microsoft.com/office/drawing/2014/main" id="{1838C83F-FBB3-8B77-CE8F-03F0225A42F2}"/>
              </a:ext>
            </a:extLst>
          </p:cNvPr>
          <p:cNvSpPr/>
          <p:nvPr/>
        </p:nvSpPr>
        <p:spPr>
          <a:xfrm>
            <a:off x="7715304" y="4263510"/>
            <a:ext cx="53572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p>
        </p:txBody>
      </p:sp>
      <p:sp>
        <p:nvSpPr>
          <p:cNvPr id="21" name="Rectangle 20">
            <a:extLst>
              <a:ext uri="{FF2B5EF4-FFF2-40B4-BE49-F238E27FC236}">
                <a16:creationId xmlns:a16="http://schemas.microsoft.com/office/drawing/2014/main" id="{F6B04E9F-02DB-3FD3-FFAE-667F2509C445}"/>
              </a:ext>
            </a:extLst>
          </p:cNvPr>
          <p:cNvSpPr/>
          <p:nvPr/>
        </p:nvSpPr>
        <p:spPr>
          <a:xfrm>
            <a:off x="4512548" y="4939899"/>
            <a:ext cx="53572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p>
        </p:txBody>
      </p:sp>
      <p:sp>
        <p:nvSpPr>
          <p:cNvPr id="22" name="Rectangle 21">
            <a:extLst>
              <a:ext uri="{FF2B5EF4-FFF2-40B4-BE49-F238E27FC236}">
                <a16:creationId xmlns:a16="http://schemas.microsoft.com/office/drawing/2014/main" id="{4B71CD7E-3BCB-0C48-C142-2280AC9FCF74}"/>
              </a:ext>
            </a:extLst>
          </p:cNvPr>
          <p:cNvSpPr/>
          <p:nvPr/>
        </p:nvSpPr>
        <p:spPr>
          <a:xfrm>
            <a:off x="3976825" y="1885062"/>
            <a:ext cx="53572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p>
        </p:txBody>
      </p:sp>
      <p:sp>
        <p:nvSpPr>
          <p:cNvPr id="23" name="Rectangle 22">
            <a:extLst>
              <a:ext uri="{FF2B5EF4-FFF2-40B4-BE49-F238E27FC236}">
                <a16:creationId xmlns:a16="http://schemas.microsoft.com/office/drawing/2014/main" id="{D54023DD-6D73-5B9F-2D9B-443D53EE4424}"/>
              </a:ext>
            </a:extLst>
          </p:cNvPr>
          <p:cNvSpPr/>
          <p:nvPr/>
        </p:nvSpPr>
        <p:spPr>
          <a:xfrm>
            <a:off x="147066" y="224730"/>
            <a:ext cx="294664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BIG 4</a:t>
            </a:r>
          </a:p>
        </p:txBody>
      </p:sp>
    </p:spTree>
    <p:extLst>
      <p:ext uri="{BB962C8B-B14F-4D97-AF65-F5344CB8AC3E}">
        <p14:creationId xmlns:p14="http://schemas.microsoft.com/office/powerpoint/2010/main" val="318870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151691"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29628"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sp>
        <p:nvSpPr>
          <p:cNvPr id="35" name="Explosion: 8 Points 34">
            <a:extLst>
              <a:ext uri="{FF2B5EF4-FFF2-40B4-BE49-F238E27FC236}">
                <a16:creationId xmlns:a16="http://schemas.microsoft.com/office/drawing/2014/main" id="{DA391937-E455-427D-D453-FD796B7A5DF7}"/>
              </a:ext>
            </a:extLst>
          </p:cNvPr>
          <p:cNvSpPr/>
          <p:nvPr/>
        </p:nvSpPr>
        <p:spPr>
          <a:xfrm>
            <a:off x="9229725" y="3452090"/>
            <a:ext cx="2336674" cy="2326239"/>
          </a:xfrm>
          <a:prstGeom prst="irregularSeal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A4DFA8-D433-2B24-155D-FA0D0F837BD7}"/>
              </a:ext>
            </a:extLst>
          </p:cNvPr>
          <p:cNvSpPr txBox="1"/>
          <p:nvPr/>
        </p:nvSpPr>
        <p:spPr>
          <a:xfrm>
            <a:off x="9569503" y="4401334"/>
            <a:ext cx="1657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WE ARE HERE!</a:t>
            </a:r>
          </a:p>
        </p:txBody>
      </p: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5BF3B2DF-DAD4-9A99-5203-20F3441FF6EB}"/>
              </a:ext>
            </a:extLst>
          </p:cNvPr>
          <p:cNvSpPr/>
          <p:nvPr/>
        </p:nvSpPr>
        <p:spPr>
          <a:xfrm rot="10800000">
            <a:off x="926911" y="750673"/>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1926BE-F09B-9FA5-A09C-50799DE58C8E}"/>
              </a:ext>
            </a:extLst>
          </p:cNvPr>
          <p:cNvSpPr/>
          <p:nvPr/>
        </p:nvSpPr>
        <p:spPr>
          <a:xfrm>
            <a:off x="180253" y="215680"/>
            <a:ext cx="208396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Kick Off Here</a:t>
            </a:r>
          </a:p>
        </p:txBody>
      </p:sp>
    </p:spTree>
    <p:extLst>
      <p:ext uri="{BB962C8B-B14F-4D97-AF65-F5344CB8AC3E}">
        <p14:creationId xmlns:p14="http://schemas.microsoft.com/office/powerpoint/2010/main" val="229041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TURNING</a:t>
            </a:r>
          </a:p>
          <a:p>
            <a:pPr algn="ctr"/>
            <a:r>
              <a:rPr lang="en-US" dirty="0"/>
              <a:t>POINT</a:t>
            </a:r>
          </a:p>
          <a:p>
            <a:pPr algn="ctr"/>
            <a:r>
              <a:rPr lang="en-US" dirty="0"/>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42 CFR 71-71F</a:t>
            </a:r>
          </a:p>
          <a:p>
            <a:pPr algn="ctr"/>
            <a:r>
              <a:rPr lang="en-US" dirty="0"/>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151691"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r>
              <a:rPr lang="en-US" sz="1200" dirty="0"/>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29628"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 NDAA</a:t>
            </a:r>
          </a:p>
          <a:p>
            <a:pPr algn="ctr"/>
            <a:r>
              <a:rPr lang="en-US" dirty="0"/>
              <a:t>Public Health</a:t>
            </a:r>
          </a:p>
          <a:p>
            <a:pPr algn="ctr"/>
            <a:r>
              <a:rPr lang="en-US" dirty="0"/>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DHA</a:t>
            </a:r>
          </a:p>
          <a:p>
            <a:pPr algn="ctr"/>
            <a:r>
              <a:rPr lang="en-US" dirty="0"/>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DHA</a:t>
            </a:r>
          </a:p>
          <a:p>
            <a:pPr algn="ctr"/>
            <a:r>
              <a:rPr lang="en-US" dirty="0"/>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r>
              <a:rPr lang="en-US" sz="1400" dirty="0"/>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EXORD 13295</a:t>
            </a:r>
          </a:p>
          <a:p>
            <a:pPr algn="ctr"/>
            <a:r>
              <a:rPr lang="en-US" dirty="0"/>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DHA / HHS</a:t>
            </a:r>
          </a:p>
          <a:p>
            <a:pPr algn="ctr"/>
            <a:r>
              <a:rPr lang="en-US" dirty="0"/>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r>
              <a:rPr lang="en-US" dirty="0"/>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r>
              <a:rPr lang="en-US" dirty="0"/>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5BF3B2DF-DAD4-9A99-5203-20F3441FF6EB}"/>
              </a:ext>
            </a:extLst>
          </p:cNvPr>
          <p:cNvSpPr/>
          <p:nvPr/>
        </p:nvSpPr>
        <p:spPr>
          <a:xfrm>
            <a:off x="3275860" y="2352675"/>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561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BDAB043-3DFA-F6CE-A619-C59C272685CD}"/>
              </a:ext>
            </a:extLst>
          </p:cNvPr>
          <p:cNvSpPr txBox="1"/>
          <p:nvPr/>
        </p:nvSpPr>
        <p:spPr>
          <a:xfrm>
            <a:off x="2418970" y="585216"/>
            <a:ext cx="9477375" cy="13255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rPr>
              <a:t>The Turning Point Model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rPr>
              <a:t>State Public Health Act</a:t>
            </a:r>
          </a:p>
        </p:txBody>
      </p:sp>
      <p:pic>
        <p:nvPicPr>
          <p:cNvPr id="7" name="Picture 6">
            <a:extLst>
              <a:ext uri="{FF2B5EF4-FFF2-40B4-BE49-F238E27FC236}">
                <a16:creationId xmlns:a16="http://schemas.microsoft.com/office/drawing/2014/main" id="{D05F7099-3DD2-C5CA-6208-FDBF05E44E3B}"/>
              </a:ext>
            </a:extLst>
          </p:cNvPr>
          <p:cNvPicPr>
            <a:picLocks noChangeAspect="1"/>
          </p:cNvPicPr>
          <p:nvPr/>
        </p:nvPicPr>
        <p:blipFill rotWithShape="1">
          <a:blip r:embed="rId3"/>
          <a:srcRect t="3745" r="3" b="7666"/>
          <a:stretch/>
        </p:blipFill>
        <p:spPr>
          <a:xfrm>
            <a:off x="841248" y="2516777"/>
            <a:ext cx="6236208" cy="3660185"/>
          </a:xfrm>
          <a:prstGeom prst="rect">
            <a:avLst/>
          </a:prstGeom>
          <a:ln>
            <a:solidFill>
              <a:schemeClr val="tx1"/>
            </a:solidFill>
          </a:ln>
        </p:spPr>
      </p:pic>
      <p:sp>
        <p:nvSpPr>
          <p:cNvPr id="5" name="TextBox 4">
            <a:extLst>
              <a:ext uri="{FF2B5EF4-FFF2-40B4-BE49-F238E27FC236}">
                <a16:creationId xmlns:a16="http://schemas.microsoft.com/office/drawing/2014/main" id="{D46282F9-5C72-9765-F2FB-E8EAB782FF30}"/>
              </a:ext>
            </a:extLst>
          </p:cNvPr>
          <p:cNvSpPr txBox="1"/>
          <p:nvPr/>
        </p:nvSpPr>
        <p:spPr>
          <a:xfrm>
            <a:off x="7546848" y="2516777"/>
            <a:ext cx="3803904" cy="3660185"/>
          </a:xfrm>
          <a:prstGeom prst="rect">
            <a:avLst/>
          </a:prstGeom>
          <a:ln>
            <a:solidFill>
              <a:schemeClr val="tx1"/>
            </a:solidFill>
          </a:ln>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Law is an essential tool for improving public health infrastructure and outcomes; however, existing state statutory public health laws may be insufficient. Built over decades in response to various diseases/conditions, public health laws are antiquated, divergent, and confusing. </a:t>
            </a: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Turning Point Public Health Statute Modernization National Collaborative addressed the need for public health law reform by producing a comprehensive model state act.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Act provides scientifically, ethically, and legally sound provisions on public health infrastructure, powers, duties, and practice. This article examines (1) how statutory law can be a tool for improving the public's health, (2) existing needs for public health law reform, (3) themes and provisions of the Turning Point Act, and (4) how it is being used by public health practitioners.</a:t>
            </a:r>
          </a:p>
        </p:txBody>
      </p:sp>
      <p:pic>
        <p:nvPicPr>
          <p:cNvPr id="11" name="Picture 10" descr="Shape&#10;&#10;Description automatically generated">
            <a:extLst>
              <a:ext uri="{FF2B5EF4-FFF2-40B4-BE49-F238E27FC236}">
                <a16:creationId xmlns:a16="http://schemas.microsoft.com/office/drawing/2014/main" id="{A24D3EB9-1BBD-8CC7-6D7C-8C5F3AB0C01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655" y="221127"/>
            <a:ext cx="1689652" cy="1689652"/>
          </a:xfrm>
          <a:prstGeom prst="rect">
            <a:avLst/>
          </a:prstGeom>
        </p:spPr>
      </p:pic>
      <p:sp>
        <p:nvSpPr>
          <p:cNvPr id="15" name="Rectangle 14">
            <a:extLst>
              <a:ext uri="{FF2B5EF4-FFF2-40B4-BE49-F238E27FC236}">
                <a16:creationId xmlns:a16="http://schemas.microsoft.com/office/drawing/2014/main" id="{E4D5B745-AE35-F487-6EF9-EE8A21498678}"/>
              </a:ext>
            </a:extLst>
          </p:cNvPr>
          <p:cNvSpPr/>
          <p:nvPr/>
        </p:nvSpPr>
        <p:spPr>
          <a:xfrm>
            <a:off x="2161885" y="813394"/>
            <a:ext cx="161454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2003</a:t>
            </a:r>
          </a:p>
        </p:txBody>
      </p:sp>
      <p:sp>
        <p:nvSpPr>
          <p:cNvPr id="2" name="Oval 1">
            <a:extLst>
              <a:ext uri="{FF2B5EF4-FFF2-40B4-BE49-F238E27FC236}">
                <a16:creationId xmlns:a16="http://schemas.microsoft.com/office/drawing/2014/main" id="{1863869A-A8C8-669F-26B1-BDACB37F1E4D}"/>
              </a:ext>
            </a:extLst>
          </p:cNvPr>
          <p:cNvSpPr/>
          <p:nvPr/>
        </p:nvSpPr>
        <p:spPr>
          <a:xfrm>
            <a:off x="933450" y="4181475"/>
            <a:ext cx="3990975" cy="10477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0D94C14-131D-C862-E0B8-01B2CC52A4DF}"/>
              </a:ext>
            </a:extLst>
          </p:cNvPr>
          <p:cNvSpPr/>
          <p:nvPr/>
        </p:nvSpPr>
        <p:spPr>
          <a:xfrm>
            <a:off x="422147" y="6237142"/>
            <a:ext cx="11347705" cy="14157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Codified into state law!   Producing “need” for MODEL STATE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2038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F8BDA9-AE19-1D20-38C4-3DDF74447B0E}"/>
              </a:ext>
            </a:extLst>
          </p:cNvPr>
          <p:cNvGraphicFramePr>
            <a:graphicFrameLocks noGrp="1"/>
          </p:cNvGraphicFramePr>
          <p:nvPr/>
        </p:nvGraphicFramePr>
        <p:xfrm>
          <a:off x="554365" y="1912941"/>
          <a:ext cx="11083269" cy="741680"/>
        </p:xfrm>
        <a:graphic>
          <a:graphicData uri="http://schemas.openxmlformats.org/drawingml/2006/table">
            <a:tbl>
              <a:tblPr firstRow="1" bandRow="1">
                <a:tableStyleId>{5C22544A-7EE6-4342-B048-85BDC9FD1C3A}</a:tableStyleId>
              </a:tblPr>
              <a:tblGrid>
                <a:gridCol w="651957">
                  <a:extLst>
                    <a:ext uri="{9D8B030D-6E8A-4147-A177-3AD203B41FA5}">
                      <a16:colId xmlns:a16="http://schemas.microsoft.com/office/drawing/2014/main" val="1144429128"/>
                    </a:ext>
                  </a:extLst>
                </a:gridCol>
                <a:gridCol w="651957">
                  <a:extLst>
                    <a:ext uri="{9D8B030D-6E8A-4147-A177-3AD203B41FA5}">
                      <a16:colId xmlns:a16="http://schemas.microsoft.com/office/drawing/2014/main" val="100367362"/>
                    </a:ext>
                  </a:extLst>
                </a:gridCol>
                <a:gridCol w="651957">
                  <a:extLst>
                    <a:ext uri="{9D8B030D-6E8A-4147-A177-3AD203B41FA5}">
                      <a16:colId xmlns:a16="http://schemas.microsoft.com/office/drawing/2014/main" val="2885067875"/>
                    </a:ext>
                  </a:extLst>
                </a:gridCol>
                <a:gridCol w="651957">
                  <a:extLst>
                    <a:ext uri="{9D8B030D-6E8A-4147-A177-3AD203B41FA5}">
                      <a16:colId xmlns:a16="http://schemas.microsoft.com/office/drawing/2014/main" val="2554287944"/>
                    </a:ext>
                  </a:extLst>
                </a:gridCol>
                <a:gridCol w="651957">
                  <a:extLst>
                    <a:ext uri="{9D8B030D-6E8A-4147-A177-3AD203B41FA5}">
                      <a16:colId xmlns:a16="http://schemas.microsoft.com/office/drawing/2014/main" val="1284347677"/>
                    </a:ext>
                  </a:extLst>
                </a:gridCol>
                <a:gridCol w="651957">
                  <a:extLst>
                    <a:ext uri="{9D8B030D-6E8A-4147-A177-3AD203B41FA5}">
                      <a16:colId xmlns:a16="http://schemas.microsoft.com/office/drawing/2014/main" val="1495768770"/>
                    </a:ext>
                  </a:extLst>
                </a:gridCol>
                <a:gridCol w="651957">
                  <a:extLst>
                    <a:ext uri="{9D8B030D-6E8A-4147-A177-3AD203B41FA5}">
                      <a16:colId xmlns:a16="http://schemas.microsoft.com/office/drawing/2014/main" val="288159324"/>
                    </a:ext>
                  </a:extLst>
                </a:gridCol>
                <a:gridCol w="651957">
                  <a:extLst>
                    <a:ext uri="{9D8B030D-6E8A-4147-A177-3AD203B41FA5}">
                      <a16:colId xmlns:a16="http://schemas.microsoft.com/office/drawing/2014/main" val="157863404"/>
                    </a:ext>
                  </a:extLst>
                </a:gridCol>
                <a:gridCol w="651957">
                  <a:extLst>
                    <a:ext uri="{9D8B030D-6E8A-4147-A177-3AD203B41FA5}">
                      <a16:colId xmlns:a16="http://schemas.microsoft.com/office/drawing/2014/main" val="3936531154"/>
                    </a:ext>
                  </a:extLst>
                </a:gridCol>
                <a:gridCol w="651957">
                  <a:extLst>
                    <a:ext uri="{9D8B030D-6E8A-4147-A177-3AD203B41FA5}">
                      <a16:colId xmlns:a16="http://schemas.microsoft.com/office/drawing/2014/main" val="1186230310"/>
                    </a:ext>
                  </a:extLst>
                </a:gridCol>
                <a:gridCol w="651957">
                  <a:extLst>
                    <a:ext uri="{9D8B030D-6E8A-4147-A177-3AD203B41FA5}">
                      <a16:colId xmlns:a16="http://schemas.microsoft.com/office/drawing/2014/main" val="2663171676"/>
                    </a:ext>
                  </a:extLst>
                </a:gridCol>
                <a:gridCol w="651957">
                  <a:extLst>
                    <a:ext uri="{9D8B030D-6E8A-4147-A177-3AD203B41FA5}">
                      <a16:colId xmlns:a16="http://schemas.microsoft.com/office/drawing/2014/main" val="1001927199"/>
                    </a:ext>
                  </a:extLst>
                </a:gridCol>
                <a:gridCol w="651957">
                  <a:extLst>
                    <a:ext uri="{9D8B030D-6E8A-4147-A177-3AD203B41FA5}">
                      <a16:colId xmlns:a16="http://schemas.microsoft.com/office/drawing/2014/main" val="3680805503"/>
                    </a:ext>
                  </a:extLst>
                </a:gridCol>
                <a:gridCol w="651957">
                  <a:extLst>
                    <a:ext uri="{9D8B030D-6E8A-4147-A177-3AD203B41FA5}">
                      <a16:colId xmlns:a16="http://schemas.microsoft.com/office/drawing/2014/main" val="2618687479"/>
                    </a:ext>
                  </a:extLst>
                </a:gridCol>
                <a:gridCol w="651957">
                  <a:extLst>
                    <a:ext uri="{9D8B030D-6E8A-4147-A177-3AD203B41FA5}">
                      <a16:colId xmlns:a16="http://schemas.microsoft.com/office/drawing/2014/main" val="1874585081"/>
                    </a:ext>
                  </a:extLst>
                </a:gridCol>
                <a:gridCol w="651957">
                  <a:extLst>
                    <a:ext uri="{9D8B030D-6E8A-4147-A177-3AD203B41FA5}">
                      <a16:colId xmlns:a16="http://schemas.microsoft.com/office/drawing/2014/main" val="1369642916"/>
                    </a:ext>
                  </a:extLst>
                </a:gridCol>
                <a:gridCol w="651957">
                  <a:extLst>
                    <a:ext uri="{9D8B030D-6E8A-4147-A177-3AD203B41FA5}">
                      <a16:colId xmlns:a16="http://schemas.microsoft.com/office/drawing/2014/main" val="652397072"/>
                    </a:ext>
                  </a:extLst>
                </a:gridCol>
              </a:tblGrid>
              <a:tr h="370840">
                <a:tc>
                  <a:txBody>
                    <a:bodyPr/>
                    <a:lstStyle/>
                    <a:p>
                      <a:pPr algn="ctr"/>
                      <a:r>
                        <a:rPr lang="en-US" dirty="0"/>
                        <a:t>1999</a:t>
                      </a:r>
                    </a:p>
                  </a:txBody>
                  <a:tcPr/>
                </a:tc>
                <a:tc>
                  <a:txBody>
                    <a:bodyPr/>
                    <a:lstStyle/>
                    <a:p>
                      <a:pPr algn="ctr"/>
                      <a:r>
                        <a:rPr lang="en-US" dirty="0"/>
                        <a:t>2000</a:t>
                      </a:r>
                    </a:p>
                  </a:txBody>
                  <a:tcPr/>
                </a:tc>
                <a:tc>
                  <a:txBody>
                    <a:bodyPr/>
                    <a:lstStyle/>
                    <a:p>
                      <a:pPr algn="ctr"/>
                      <a:r>
                        <a:rPr lang="en-US" dirty="0"/>
                        <a:t>2001</a:t>
                      </a:r>
                    </a:p>
                  </a:txBody>
                  <a:tcPr/>
                </a:tc>
                <a:tc>
                  <a:txBody>
                    <a:bodyPr/>
                    <a:lstStyle/>
                    <a:p>
                      <a:pPr algn="ctr"/>
                      <a:r>
                        <a:rPr lang="en-US" dirty="0"/>
                        <a:t>2002</a:t>
                      </a:r>
                    </a:p>
                  </a:txBody>
                  <a:tcPr/>
                </a:tc>
                <a:tc>
                  <a:txBody>
                    <a:bodyPr/>
                    <a:lstStyle/>
                    <a:p>
                      <a:pPr algn="ctr"/>
                      <a:r>
                        <a:rPr lang="en-US" dirty="0"/>
                        <a:t>2003</a:t>
                      </a:r>
                    </a:p>
                  </a:txBody>
                  <a:tcPr/>
                </a:tc>
                <a:tc>
                  <a:txBody>
                    <a:bodyPr/>
                    <a:lstStyle/>
                    <a:p>
                      <a:pPr algn="ctr"/>
                      <a:r>
                        <a:rPr lang="en-US" dirty="0"/>
                        <a:t>2004</a:t>
                      </a:r>
                    </a:p>
                  </a:txBody>
                  <a:tcPr/>
                </a:tc>
                <a:tc>
                  <a:txBody>
                    <a:bodyPr/>
                    <a:lstStyle/>
                    <a:p>
                      <a:pPr algn="ctr"/>
                      <a:r>
                        <a:rPr lang="en-US" dirty="0"/>
                        <a:t>2005</a:t>
                      </a:r>
                    </a:p>
                  </a:txBody>
                  <a:tcPr/>
                </a:tc>
                <a:tc>
                  <a:txBody>
                    <a:bodyPr/>
                    <a:lstStyle/>
                    <a:p>
                      <a:pPr algn="ctr"/>
                      <a:r>
                        <a:rPr lang="en-US" dirty="0"/>
                        <a:t>2006</a:t>
                      </a:r>
                    </a:p>
                  </a:txBody>
                  <a:tcPr/>
                </a:tc>
                <a:tc>
                  <a:txBody>
                    <a:bodyPr/>
                    <a:lstStyle/>
                    <a:p>
                      <a:pPr algn="ctr"/>
                      <a:r>
                        <a:rPr lang="en-US" dirty="0"/>
                        <a:t>2007</a:t>
                      </a:r>
                    </a:p>
                  </a:txBody>
                  <a:tcPr/>
                </a:tc>
                <a:tc>
                  <a:txBody>
                    <a:bodyPr/>
                    <a:lstStyle/>
                    <a:p>
                      <a:pPr algn="ctr"/>
                      <a:r>
                        <a:rPr lang="en-US" dirty="0"/>
                        <a:t>2008</a:t>
                      </a:r>
                    </a:p>
                  </a:txBody>
                  <a:tcPr/>
                </a:tc>
                <a:tc>
                  <a:txBody>
                    <a:bodyPr/>
                    <a:lstStyle/>
                    <a:p>
                      <a:pPr algn="ctr"/>
                      <a:r>
                        <a:rPr lang="en-US" dirty="0"/>
                        <a:t>2009</a:t>
                      </a:r>
                    </a:p>
                  </a:txBody>
                  <a:tcPr/>
                </a:tc>
                <a:tc>
                  <a:txBody>
                    <a:bodyPr/>
                    <a:lstStyle/>
                    <a:p>
                      <a:pPr algn="ctr"/>
                      <a:r>
                        <a:rPr lang="en-US" dirty="0"/>
                        <a:t>2010</a:t>
                      </a:r>
                    </a:p>
                  </a:txBody>
                  <a:tcPr/>
                </a:tc>
                <a:tc>
                  <a:txBody>
                    <a:bodyPr/>
                    <a:lstStyle/>
                    <a:p>
                      <a:pPr algn="ctr"/>
                      <a:r>
                        <a:rPr lang="en-US" dirty="0"/>
                        <a:t>2011</a:t>
                      </a:r>
                    </a:p>
                  </a:txBody>
                  <a:tcPr/>
                </a:tc>
                <a:tc>
                  <a:txBody>
                    <a:bodyPr/>
                    <a:lstStyle/>
                    <a:p>
                      <a:pPr algn="ctr"/>
                      <a:r>
                        <a:rPr lang="en-US" dirty="0"/>
                        <a:t>2012</a:t>
                      </a:r>
                    </a:p>
                  </a:txBody>
                  <a:tcPr/>
                </a:tc>
                <a:tc>
                  <a:txBody>
                    <a:bodyPr/>
                    <a:lstStyle/>
                    <a:p>
                      <a:pPr algn="ctr"/>
                      <a:r>
                        <a:rPr lang="en-US" dirty="0"/>
                        <a:t>2013</a:t>
                      </a:r>
                    </a:p>
                  </a:txBody>
                  <a:tcPr/>
                </a:tc>
                <a:tc>
                  <a:txBody>
                    <a:bodyPr/>
                    <a:lstStyle/>
                    <a:p>
                      <a:pPr algn="ctr"/>
                      <a:r>
                        <a:rPr lang="en-US" dirty="0"/>
                        <a:t>2014</a:t>
                      </a:r>
                    </a:p>
                  </a:txBody>
                  <a:tcPr/>
                </a:tc>
                <a:tc>
                  <a:txBody>
                    <a:bodyPr/>
                    <a:lstStyle/>
                    <a:p>
                      <a:pPr algn="ctr"/>
                      <a:r>
                        <a:rPr lang="en-US" dirty="0"/>
                        <a:t>2015</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graphicFrame>
        <p:nvGraphicFramePr>
          <p:cNvPr id="5" name="Table 3">
            <a:extLst>
              <a:ext uri="{FF2B5EF4-FFF2-40B4-BE49-F238E27FC236}">
                <a16:creationId xmlns:a16="http://schemas.microsoft.com/office/drawing/2014/main" id="{FD121ED5-E16D-E01D-408E-AA0FAF71B09B}"/>
              </a:ext>
            </a:extLst>
          </p:cNvPr>
          <p:cNvGraphicFramePr>
            <a:graphicFrameLocks noGrp="1"/>
          </p:cNvGraphicFramePr>
          <p:nvPr/>
        </p:nvGraphicFramePr>
        <p:xfrm>
          <a:off x="554364" y="4203380"/>
          <a:ext cx="11083272" cy="741680"/>
        </p:xfrm>
        <a:graphic>
          <a:graphicData uri="http://schemas.openxmlformats.org/drawingml/2006/table">
            <a:tbl>
              <a:tblPr firstRow="1" bandRow="1">
                <a:tableStyleId>{5C22544A-7EE6-4342-B048-85BDC9FD1C3A}</a:tableStyleId>
              </a:tblPr>
              <a:tblGrid>
                <a:gridCol w="1385409">
                  <a:extLst>
                    <a:ext uri="{9D8B030D-6E8A-4147-A177-3AD203B41FA5}">
                      <a16:colId xmlns:a16="http://schemas.microsoft.com/office/drawing/2014/main" val="1144429128"/>
                    </a:ext>
                  </a:extLst>
                </a:gridCol>
                <a:gridCol w="1385409">
                  <a:extLst>
                    <a:ext uri="{9D8B030D-6E8A-4147-A177-3AD203B41FA5}">
                      <a16:colId xmlns:a16="http://schemas.microsoft.com/office/drawing/2014/main" val="100367362"/>
                    </a:ext>
                  </a:extLst>
                </a:gridCol>
                <a:gridCol w="1385409">
                  <a:extLst>
                    <a:ext uri="{9D8B030D-6E8A-4147-A177-3AD203B41FA5}">
                      <a16:colId xmlns:a16="http://schemas.microsoft.com/office/drawing/2014/main" val="2885067875"/>
                    </a:ext>
                  </a:extLst>
                </a:gridCol>
                <a:gridCol w="1385409">
                  <a:extLst>
                    <a:ext uri="{9D8B030D-6E8A-4147-A177-3AD203B41FA5}">
                      <a16:colId xmlns:a16="http://schemas.microsoft.com/office/drawing/2014/main" val="2554287944"/>
                    </a:ext>
                  </a:extLst>
                </a:gridCol>
                <a:gridCol w="1385409">
                  <a:extLst>
                    <a:ext uri="{9D8B030D-6E8A-4147-A177-3AD203B41FA5}">
                      <a16:colId xmlns:a16="http://schemas.microsoft.com/office/drawing/2014/main" val="1284347677"/>
                    </a:ext>
                  </a:extLst>
                </a:gridCol>
                <a:gridCol w="1385409">
                  <a:extLst>
                    <a:ext uri="{9D8B030D-6E8A-4147-A177-3AD203B41FA5}">
                      <a16:colId xmlns:a16="http://schemas.microsoft.com/office/drawing/2014/main" val="1495768770"/>
                    </a:ext>
                  </a:extLst>
                </a:gridCol>
                <a:gridCol w="1385409">
                  <a:extLst>
                    <a:ext uri="{9D8B030D-6E8A-4147-A177-3AD203B41FA5}">
                      <a16:colId xmlns:a16="http://schemas.microsoft.com/office/drawing/2014/main" val="288159324"/>
                    </a:ext>
                  </a:extLst>
                </a:gridCol>
                <a:gridCol w="1385409">
                  <a:extLst>
                    <a:ext uri="{9D8B030D-6E8A-4147-A177-3AD203B41FA5}">
                      <a16:colId xmlns:a16="http://schemas.microsoft.com/office/drawing/2014/main" val="2133715892"/>
                    </a:ext>
                  </a:extLst>
                </a:gridCol>
              </a:tblGrid>
              <a:tr h="370840">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281786249"/>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62003111"/>
                  </a:ext>
                </a:extLst>
              </a:tr>
            </a:tbl>
          </a:graphicData>
        </a:graphic>
      </p:graphicFrame>
      <p:sp>
        <p:nvSpPr>
          <p:cNvPr id="7" name="Arrow: Down 6">
            <a:extLst>
              <a:ext uri="{FF2B5EF4-FFF2-40B4-BE49-F238E27FC236}">
                <a16:creationId xmlns:a16="http://schemas.microsoft.com/office/drawing/2014/main" id="{163DC4E6-8C4C-C603-47DA-CFA48CB066E8}"/>
              </a:ext>
            </a:extLst>
          </p:cNvPr>
          <p:cNvSpPr/>
          <p:nvPr/>
        </p:nvSpPr>
        <p:spPr>
          <a:xfrm>
            <a:off x="3275860" y="1182851"/>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88F05F-7A73-CA21-FFD3-B5AD57CCDEDB}"/>
              </a:ext>
            </a:extLst>
          </p:cNvPr>
          <p:cNvSpPr/>
          <p:nvPr/>
        </p:nvSpPr>
        <p:spPr>
          <a:xfrm>
            <a:off x="2607213" y="290836"/>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- 2003</a:t>
            </a:r>
          </a:p>
        </p:txBody>
      </p:sp>
      <p:sp>
        <p:nvSpPr>
          <p:cNvPr id="11" name="Rectangle 10">
            <a:extLst>
              <a:ext uri="{FF2B5EF4-FFF2-40B4-BE49-F238E27FC236}">
                <a16:creationId xmlns:a16="http://schemas.microsoft.com/office/drawing/2014/main" id="{D7707057-892D-3ABC-EAC1-2138131DB08F}"/>
              </a:ext>
            </a:extLst>
          </p:cNvPr>
          <p:cNvSpPr/>
          <p:nvPr/>
        </p:nvSpPr>
        <p:spPr>
          <a:xfrm>
            <a:off x="483045"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 CFR 71-71F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13" name="Arrow: Down 12">
            <a:extLst>
              <a:ext uri="{FF2B5EF4-FFF2-40B4-BE49-F238E27FC236}">
                <a16:creationId xmlns:a16="http://schemas.microsoft.com/office/drawing/2014/main" id="{4F760E38-41D0-C66F-B6D9-284C1C09F135}"/>
              </a:ext>
            </a:extLst>
          </p:cNvPr>
          <p:cNvSpPr/>
          <p:nvPr/>
        </p:nvSpPr>
        <p:spPr>
          <a:xfrm rot="10800000">
            <a:off x="1151691"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C245010-C1E0-82C3-35A9-4A538E5DBB82}"/>
              </a:ext>
            </a:extLst>
          </p:cNvPr>
          <p:cNvSpPr txBox="1"/>
          <p:nvPr/>
        </p:nvSpPr>
        <p:spPr>
          <a:xfrm>
            <a:off x="7319890" y="5799171"/>
            <a:ext cx="4425844"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2019, ‘21, ‘22, ‘23 National Defense Authorization Acts (NDAA) directs the creation of new organizations under DHA and requests reports on the feasibility of others.</a:t>
            </a:r>
          </a:p>
        </p:txBody>
      </p:sp>
      <p:sp>
        <p:nvSpPr>
          <p:cNvPr id="17" name="Arrow: Down 16">
            <a:extLst>
              <a:ext uri="{FF2B5EF4-FFF2-40B4-BE49-F238E27FC236}">
                <a16:creationId xmlns:a16="http://schemas.microsoft.com/office/drawing/2014/main" id="{45A974B6-CD34-DD3D-9D3D-BAA237B455AC}"/>
              </a:ext>
            </a:extLst>
          </p:cNvPr>
          <p:cNvSpPr/>
          <p:nvPr/>
        </p:nvSpPr>
        <p:spPr>
          <a:xfrm rot="10800000">
            <a:off x="5129628"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7BBEE7F-9D4B-BB0A-B5CF-61D1AB9EA1E3}"/>
              </a:ext>
            </a:extLst>
          </p:cNvPr>
          <p:cNvSpPr/>
          <p:nvPr/>
        </p:nvSpPr>
        <p:spPr>
          <a:xfrm>
            <a:off x="5203931" y="5750855"/>
            <a:ext cx="178117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2019 NDAA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Under DHA</a:t>
            </a:r>
          </a:p>
        </p:txBody>
      </p:sp>
      <p:sp>
        <p:nvSpPr>
          <p:cNvPr id="22" name="Arrow: Down 21">
            <a:extLst>
              <a:ext uri="{FF2B5EF4-FFF2-40B4-BE49-F238E27FC236}">
                <a16:creationId xmlns:a16="http://schemas.microsoft.com/office/drawing/2014/main" id="{BB64BDB4-1444-13C3-AEE0-A10F0DC4504D}"/>
              </a:ext>
            </a:extLst>
          </p:cNvPr>
          <p:cNvSpPr/>
          <p:nvPr/>
        </p:nvSpPr>
        <p:spPr>
          <a:xfrm rot="10800000">
            <a:off x="7974595" y="5019484"/>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D762AAF-BF37-8B8D-B436-9BA3FDA409D3}"/>
              </a:ext>
            </a:extLst>
          </p:cNvPr>
          <p:cNvSpPr/>
          <p:nvPr/>
        </p:nvSpPr>
        <p:spPr>
          <a:xfrm rot="10800000">
            <a:off x="9310871" y="5019483"/>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45FB430-1071-65C4-4D6A-98E6C1F5A394}"/>
              </a:ext>
            </a:extLst>
          </p:cNvPr>
          <p:cNvSpPr/>
          <p:nvPr/>
        </p:nvSpPr>
        <p:spPr>
          <a:xfrm rot="10800000">
            <a:off x="10701521" y="5067800"/>
            <a:ext cx="443883" cy="65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F3E69A2-3C26-1CF1-8AF3-E88DCA64C15F}"/>
              </a:ext>
            </a:extLst>
          </p:cNvPr>
          <p:cNvSpPr/>
          <p:nvPr/>
        </p:nvSpPr>
        <p:spPr>
          <a:xfrm>
            <a:off x="8642224" y="3294284"/>
            <a:ext cx="1781175" cy="84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 Pandemic Treaty</a:t>
            </a:r>
          </a:p>
        </p:txBody>
      </p:sp>
      <p:sp>
        <p:nvSpPr>
          <p:cNvPr id="29" name="Rectangle: Rounded Corners 28">
            <a:extLst>
              <a:ext uri="{FF2B5EF4-FFF2-40B4-BE49-F238E27FC236}">
                <a16:creationId xmlns:a16="http://schemas.microsoft.com/office/drawing/2014/main" id="{6D94C24D-2CB3-D2D8-DE7C-49EF4BF526AE}"/>
              </a:ext>
            </a:extLst>
          </p:cNvPr>
          <p:cNvSpPr/>
          <p:nvPr/>
        </p:nvSpPr>
        <p:spPr>
          <a:xfrm>
            <a:off x="9406121" y="850665"/>
            <a:ext cx="118567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CREATED</a:t>
            </a:r>
          </a:p>
        </p:txBody>
      </p:sp>
      <p:sp>
        <p:nvSpPr>
          <p:cNvPr id="33" name="Rectangle: Rounded Corners 32">
            <a:extLst>
              <a:ext uri="{FF2B5EF4-FFF2-40B4-BE49-F238E27FC236}">
                <a16:creationId xmlns:a16="http://schemas.microsoft.com/office/drawing/2014/main" id="{9D3B07E0-072E-00B8-6C8B-C98752FDDA6D}"/>
              </a:ext>
            </a:extLst>
          </p:cNvPr>
          <p:cNvSpPr/>
          <p:nvPr/>
        </p:nvSpPr>
        <p:spPr>
          <a:xfrm>
            <a:off x="6419850" y="3472009"/>
            <a:ext cx="2085719" cy="6569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PUBLIC HEALTH DIV</a:t>
            </a:r>
          </a:p>
        </p:txBody>
      </p:sp>
      <p:cxnSp>
        <p:nvCxnSpPr>
          <p:cNvPr id="39" name="Straight Arrow Connector 38">
            <a:extLst>
              <a:ext uri="{FF2B5EF4-FFF2-40B4-BE49-F238E27FC236}">
                <a16:creationId xmlns:a16="http://schemas.microsoft.com/office/drawing/2014/main" id="{8A6F96CB-BF22-ACD9-B711-395111FF9A57}"/>
              </a:ext>
            </a:extLst>
          </p:cNvPr>
          <p:cNvCxnSpPr>
            <a:cxnSpLocks/>
            <a:endCxn id="5" idx="0"/>
          </p:cNvCxnSpPr>
          <p:nvPr/>
        </p:nvCxnSpPr>
        <p:spPr>
          <a:xfrm>
            <a:off x="5568937" y="3207705"/>
            <a:ext cx="527063" cy="99567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BA94370-7052-A9F9-012D-9FA61C3CE24D}"/>
              </a:ext>
            </a:extLst>
          </p:cNvPr>
          <p:cNvSpPr txBox="1"/>
          <p:nvPr/>
        </p:nvSpPr>
        <p:spPr>
          <a:xfrm rot="3618576">
            <a:off x="5257727" y="3831607"/>
            <a:ext cx="17811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C-19 “A Thing”</a:t>
            </a:r>
          </a:p>
        </p:txBody>
      </p:sp>
      <p:pic>
        <p:nvPicPr>
          <p:cNvPr id="1026" name="Picture 2">
            <a:extLst>
              <a:ext uri="{FF2B5EF4-FFF2-40B4-BE49-F238E27FC236}">
                <a16:creationId xmlns:a16="http://schemas.microsoft.com/office/drawing/2014/main" id="{B825FB58-D785-E9DB-5B98-357EC081DA0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9861" t="8334" r="9700" b="11389"/>
          <a:stretch/>
        </p:blipFill>
        <p:spPr bwMode="auto">
          <a:xfrm>
            <a:off x="5256549" y="2722660"/>
            <a:ext cx="496920" cy="495927"/>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Left 42">
            <a:extLst>
              <a:ext uri="{FF2B5EF4-FFF2-40B4-BE49-F238E27FC236}">
                <a16:creationId xmlns:a16="http://schemas.microsoft.com/office/drawing/2014/main" id="{95BE860E-A56A-1E54-C89C-B50E72ED9E7F}"/>
              </a:ext>
            </a:extLst>
          </p:cNvPr>
          <p:cNvSpPr/>
          <p:nvPr/>
        </p:nvSpPr>
        <p:spPr>
          <a:xfrm>
            <a:off x="554364" y="3650296"/>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31" name="Arrow: Down 30">
            <a:extLst>
              <a:ext uri="{FF2B5EF4-FFF2-40B4-BE49-F238E27FC236}">
                <a16:creationId xmlns:a16="http://schemas.microsoft.com/office/drawing/2014/main" id="{0A4D9B8D-B407-D46D-4C00-AEF31B094933}"/>
              </a:ext>
            </a:extLst>
          </p:cNvPr>
          <p:cNvSpPr/>
          <p:nvPr/>
        </p:nvSpPr>
        <p:spPr>
          <a:xfrm>
            <a:off x="9857240" y="1417086"/>
            <a:ext cx="283439" cy="46517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Arrow: Left 48">
            <a:extLst>
              <a:ext uri="{FF2B5EF4-FFF2-40B4-BE49-F238E27FC236}">
                <a16:creationId xmlns:a16="http://schemas.microsoft.com/office/drawing/2014/main" id="{9D908852-3FC7-40BF-9AE2-7F4E08FA5C07}"/>
              </a:ext>
            </a:extLst>
          </p:cNvPr>
          <p:cNvSpPr/>
          <p:nvPr/>
        </p:nvSpPr>
        <p:spPr>
          <a:xfrm>
            <a:off x="6343648" y="1454358"/>
            <a:ext cx="5293986" cy="478660"/>
          </a:xfrm>
          <a:prstGeom prst="leftArrow">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 COVID 19 RELATED PATENTS CREATED</a:t>
            </a:r>
          </a:p>
        </p:txBody>
      </p:sp>
      <p:sp>
        <p:nvSpPr>
          <p:cNvPr id="50" name="Rectangle: Rounded Corners 49">
            <a:extLst>
              <a:ext uri="{FF2B5EF4-FFF2-40B4-BE49-F238E27FC236}">
                <a16:creationId xmlns:a16="http://schemas.microsoft.com/office/drawing/2014/main" id="{B64338DC-A767-53D7-6078-3E5A00F5102D}"/>
              </a:ext>
            </a:extLst>
          </p:cNvPr>
          <p:cNvSpPr/>
          <p:nvPr/>
        </p:nvSpPr>
        <p:spPr>
          <a:xfrm>
            <a:off x="3956105" y="1171011"/>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EXORD 13295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GW Bush</a:t>
            </a:r>
          </a:p>
        </p:txBody>
      </p:sp>
      <p:sp>
        <p:nvSpPr>
          <p:cNvPr id="52" name="Arrow: Down 51">
            <a:extLst>
              <a:ext uri="{FF2B5EF4-FFF2-40B4-BE49-F238E27FC236}">
                <a16:creationId xmlns:a16="http://schemas.microsoft.com/office/drawing/2014/main" id="{7C4C4685-F0B3-6850-18A7-6D3B0424B7F6}"/>
              </a:ext>
            </a:extLst>
          </p:cNvPr>
          <p:cNvSpPr/>
          <p:nvPr/>
        </p:nvSpPr>
        <p:spPr>
          <a:xfrm>
            <a:off x="4624881" y="1657578"/>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722F9A01-DA47-5F1F-8A05-167BDF9835FA}"/>
              </a:ext>
            </a:extLst>
          </p:cNvPr>
          <p:cNvSpPr/>
          <p:nvPr/>
        </p:nvSpPr>
        <p:spPr>
          <a:xfrm rot="10800000">
            <a:off x="3849985" y="5019483"/>
            <a:ext cx="293348" cy="27544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A1D1DE8-D263-C4A7-2827-A28A0788B21B}"/>
              </a:ext>
            </a:extLst>
          </p:cNvPr>
          <p:cNvSpPr/>
          <p:nvPr/>
        </p:nvSpPr>
        <p:spPr>
          <a:xfrm>
            <a:off x="3181060" y="5272195"/>
            <a:ext cx="1781175" cy="47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DHA / HHS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MOA</a:t>
            </a:r>
          </a:p>
        </p:txBody>
      </p:sp>
      <p:pic>
        <p:nvPicPr>
          <p:cNvPr id="58" name="Picture 57">
            <a:extLst>
              <a:ext uri="{FF2B5EF4-FFF2-40B4-BE49-F238E27FC236}">
                <a16:creationId xmlns:a16="http://schemas.microsoft.com/office/drawing/2014/main" id="{6F7B39E4-A9CA-821E-0C3A-5AF2484B0578}"/>
              </a:ext>
            </a:extLst>
          </p:cNvPr>
          <p:cNvPicPr>
            <a:picLocks noChangeAspect="1"/>
          </p:cNvPicPr>
          <p:nvPr/>
        </p:nvPicPr>
        <p:blipFill>
          <a:blip r:embed="rId4"/>
          <a:stretch>
            <a:fillRect/>
          </a:stretch>
        </p:blipFill>
        <p:spPr>
          <a:xfrm>
            <a:off x="3150824" y="5799171"/>
            <a:ext cx="1932259" cy="672320"/>
          </a:xfrm>
          <a:prstGeom prst="rect">
            <a:avLst/>
          </a:prstGeom>
          <a:ln>
            <a:solidFill>
              <a:schemeClr val="tx1"/>
            </a:solidFill>
          </a:ln>
        </p:spPr>
      </p:pic>
      <p:sp>
        <p:nvSpPr>
          <p:cNvPr id="2" name="TextBox 1">
            <a:extLst>
              <a:ext uri="{FF2B5EF4-FFF2-40B4-BE49-F238E27FC236}">
                <a16:creationId xmlns:a16="http://schemas.microsoft.com/office/drawing/2014/main" id="{0B1DA94B-91E2-5F43-F4E6-8DF1A7516F06}"/>
              </a:ext>
            </a:extLst>
          </p:cNvPr>
          <p:cNvSpPr txBox="1"/>
          <p:nvPr/>
        </p:nvSpPr>
        <p:spPr>
          <a:xfrm>
            <a:off x="101527" y="1531836"/>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1994: Cairo Population Accords</a:t>
            </a:r>
          </a:p>
        </p:txBody>
      </p:sp>
      <p:cxnSp>
        <p:nvCxnSpPr>
          <p:cNvPr id="6" name="Straight Arrow Connector 5">
            <a:extLst>
              <a:ext uri="{FF2B5EF4-FFF2-40B4-BE49-F238E27FC236}">
                <a16:creationId xmlns:a16="http://schemas.microsoft.com/office/drawing/2014/main" id="{5C230B33-A9BE-E21B-7379-7BF6E745D65D}"/>
              </a:ext>
            </a:extLst>
          </p:cNvPr>
          <p:cNvCxnSpPr>
            <a:cxnSpLocks/>
          </p:cNvCxnSpPr>
          <p:nvPr/>
        </p:nvCxnSpPr>
        <p:spPr>
          <a:xfrm flipH="1">
            <a:off x="186719" y="1531836"/>
            <a:ext cx="242049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F802BA-891A-5802-5468-1D7A5ABCD856}"/>
              </a:ext>
            </a:extLst>
          </p:cNvPr>
          <p:cNvSpPr txBox="1"/>
          <p:nvPr/>
        </p:nvSpPr>
        <p:spPr>
          <a:xfrm>
            <a:off x="103805" y="1167963"/>
            <a:ext cx="3211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 Henry Kissinger</a:t>
            </a:r>
          </a:p>
        </p:txBody>
      </p:sp>
      <p:pic>
        <p:nvPicPr>
          <p:cNvPr id="8" name="Picture 7">
            <a:extLst>
              <a:ext uri="{FF2B5EF4-FFF2-40B4-BE49-F238E27FC236}">
                <a16:creationId xmlns:a16="http://schemas.microsoft.com/office/drawing/2014/main" id="{9307975A-708A-0475-3D5F-EF64DCC6D2A7}"/>
              </a:ext>
            </a:extLst>
          </p:cNvPr>
          <p:cNvPicPr>
            <a:picLocks noChangeAspect="1"/>
          </p:cNvPicPr>
          <p:nvPr/>
        </p:nvPicPr>
        <p:blipFill rotWithShape="1">
          <a:blip r:embed="rId5"/>
          <a:srcRect l="2315" t="5526" r="3455" b="75718"/>
          <a:stretch/>
        </p:blipFill>
        <p:spPr>
          <a:xfrm>
            <a:off x="4681790" y="804998"/>
            <a:ext cx="2583704" cy="384371"/>
          </a:xfrm>
          <a:prstGeom prst="rect">
            <a:avLst/>
          </a:prstGeom>
        </p:spPr>
      </p:pic>
      <p:sp>
        <p:nvSpPr>
          <p:cNvPr id="12" name="Isosceles Triangle 11">
            <a:extLst>
              <a:ext uri="{FF2B5EF4-FFF2-40B4-BE49-F238E27FC236}">
                <a16:creationId xmlns:a16="http://schemas.microsoft.com/office/drawing/2014/main" id="{ECD24CE2-B4DF-09FE-46CE-7B2F6F75E07D}"/>
              </a:ext>
            </a:extLst>
          </p:cNvPr>
          <p:cNvSpPr/>
          <p:nvPr/>
        </p:nvSpPr>
        <p:spPr>
          <a:xfrm>
            <a:off x="4546775" y="2363686"/>
            <a:ext cx="449559" cy="4786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371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508" y="1176417"/>
            <a:ext cx="8575964" cy="4247317"/>
          </a:xfrm>
          <a:prstGeom prst="rect">
            <a:avLst/>
          </a:prstGeom>
        </p:spPr>
        <p:txBody>
          <a:bodyPr wrap="square">
            <a:spAutoFit/>
          </a:bodyPr>
          <a:lstStyle/>
          <a:p>
            <a:r>
              <a:rPr lang="en-US" dirty="0">
                <a:latin typeface="Times New Roman" panose="02020603050405020304" pitchFamily="18" charset="0"/>
              </a:rPr>
              <a:t> </a:t>
            </a:r>
            <a:r>
              <a:rPr lang="en-US" dirty="0"/>
              <a:t/>
            </a:r>
            <a:br>
              <a:rPr lang="en-US" dirty="0"/>
            </a:br>
            <a:r>
              <a:rPr lang="en-US" dirty="0">
                <a:latin typeface="Times New Roman" panose="02020603050405020304" pitchFamily="18" charset="0"/>
              </a:rPr>
              <a:t>Section 1. Based upon the </a:t>
            </a:r>
            <a:r>
              <a:rPr lang="en-US" dirty="0" smtClean="0">
                <a:latin typeface="Times New Roman" panose="02020603050405020304" pitchFamily="18" charset="0"/>
              </a:rPr>
              <a:t>recommendation </a:t>
            </a:r>
            <a:r>
              <a:rPr lang="en-US" dirty="0">
                <a:latin typeface="Times New Roman" panose="02020603050405020304" pitchFamily="18" charset="0"/>
              </a:rPr>
              <a:t>of the Secretary of Health and Human</a:t>
            </a:r>
            <a:r>
              <a:rPr lang="en-US" dirty="0"/>
              <a:t/>
            </a:r>
            <a:br>
              <a:rPr lang="en-US" dirty="0"/>
            </a:br>
            <a:r>
              <a:rPr lang="en-US" dirty="0">
                <a:latin typeface="Times New Roman" panose="02020603050405020304" pitchFamily="18" charset="0"/>
              </a:rPr>
              <a:t>Services (the ‘‘Secretary’’), in </a:t>
            </a:r>
            <a:r>
              <a:rPr lang="en-US" dirty="0" smtClean="0">
                <a:latin typeface="Times New Roman" panose="02020603050405020304" pitchFamily="18" charset="0"/>
              </a:rPr>
              <a:t>consultation</a:t>
            </a:r>
            <a:r>
              <a:rPr lang="en-US" dirty="0" smtClean="0"/>
              <a:t> </a:t>
            </a:r>
            <a:r>
              <a:rPr lang="en-US" dirty="0" smtClean="0">
                <a:latin typeface="Times New Roman" panose="02020603050405020304" pitchFamily="18" charset="0"/>
              </a:rPr>
              <a:t>with </a:t>
            </a:r>
            <a:r>
              <a:rPr lang="en-US" dirty="0">
                <a:latin typeface="Times New Roman" panose="02020603050405020304" pitchFamily="18" charset="0"/>
              </a:rPr>
              <a:t>the Surgeon General, and for the </a:t>
            </a:r>
            <a:r>
              <a:rPr lang="en-US" dirty="0" smtClean="0">
                <a:latin typeface="Times New Roman" panose="02020603050405020304" pitchFamily="18" charset="0"/>
              </a:rPr>
              <a:t>purpose </a:t>
            </a:r>
            <a:r>
              <a:rPr lang="en-US" dirty="0">
                <a:latin typeface="Times New Roman" panose="02020603050405020304" pitchFamily="18" charset="0"/>
              </a:rPr>
              <a:t>of specifying </a:t>
            </a:r>
            <a:r>
              <a:rPr lang="en-US" b="1" dirty="0">
                <a:solidFill>
                  <a:srgbClr val="FF0000"/>
                </a:solidFill>
                <a:latin typeface="Times New Roman" panose="02020603050405020304" pitchFamily="18" charset="0"/>
              </a:rPr>
              <a:t>certain communicable </a:t>
            </a:r>
            <a:r>
              <a:rPr lang="en-US" b="1" dirty="0" smtClean="0">
                <a:solidFill>
                  <a:srgbClr val="FF0000"/>
                </a:solidFill>
                <a:latin typeface="Times New Roman" panose="02020603050405020304" pitchFamily="18" charset="0"/>
              </a:rPr>
              <a:t>diseases </a:t>
            </a:r>
            <a:r>
              <a:rPr lang="en-US" dirty="0">
                <a:latin typeface="Times New Roman" panose="02020603050405020304" pitchFamily="18" charset="0"/>
              </a:rPr>
              <a:t>for regulations providing </a:t>
            </a:r>
            <a:r>
              <a:rPr lang="en-US" b="1" dirty="0">
                <a:solidFill>
                  <a:srgbClr val="FF0000"/>
                </a:solidFill>
                <a:latin typeface="Times New Roman" panose="02020603050405020304" pitchFamily="18" charset="0"/>
              </a:rPr>
              <a:t>for the </a:t>
            </a:r>
            <a:r>
              <a:rPr lang="en-US" b="1" dirty="0" smtClean="0">
                <a:solidFill>
                  <a:srgbClr val="FF0000"/>
                </a:solidFill>
                <a:latin typeface="Times New Roman" panose="02020603050405020304" pitchFamily="18" charset="0"/>
              </a:rPr>
              <a:t>apprehension</a:t>
            </a:r>
            <a:r>
              <a:rPr lang="en-US" b="1" dirty="0">
                <a:solidFill>
                  <a:srgbClr val="FF0000"/>
                </a:solidFill>
                <a:latin typeface="Times New Roman" panose="02020603050405020304" pitchFamily="18" charset="0"/>
              </a:rPr>
              <a:t>, detention, or conditional release </a:t>
            </a:r>
            <a:r>
              <a:rPr lang="en-US" b="1" dirty="0" smtClean="0">
                <a:solidFill>
                  <a:srgbClr val="FF0000"/>
                </a:solidFill>
                <a:latin typeface="Times New Roman" panose="02020603050405020304" pitchFamily="18" charset="0"/>
              </a:rPr>
              <a:t>of</a:t>
            </a:r>
            <a:r>
              <a:rPr lang="en-US" b="1" dirty="0" smtClean="0">
                <a:solidFill>
                  <a:srgbClr val="FF0000"/>
                </a:solidFill>
              </a:rPr>
              <a:t> </a:t>
            </a:r>
            <a:r>
              <a:rPr lang="en-US" b="1" dirty="0" smtClean="0">
                <a:solidFill>
                  <a:srgbClr val="FF0000"/>
                </a:solidFill>
                <a:latin typeface="Times New Roman" panose="02020603050405020304" pitchFamily="18" charset="0"/>
              </a:rPr>
              <a:t>individuals</a:t>
            </a:r>
            <a:r>
              <a:rPr lang="en-US" dirty="0" smtClean="0">
                <a:latin typeface="Times New Roman" panose="02020603050405020304" pitchFamily="18" charset="0"/>
              </a:rPr>
              <a:t> </a:t>
            </a:r>
            <a:r>
              <a:rPr lang="en-US" dirty="0">
                <a:latin typeface="Times New Roman" panose="02020603050405020304" pitchFamily="18" charset="0"/>
              </a:rPr>
              <a:t>to prevent the introduction, </a:t>
            </a:r>
            <a:r>
              <a:rPr lang="en-US" dirty="0" smtClean="0">
                <a:latin typeface="Times New Roman" panose="02020603050405020304" pitchFamily="18" charset="0"/>
              </a:rPr>
              <a:t>transmission</a:t>
            </a:r>
            <a:r>
              <a:rPr lang="en-US" dirty="0">
                <a:latin typeface="Times New Roman" panose="02020603050405020304" pitchFamily="18" charset="0"/>
              </a:rPr>
              <a:t>, or spread of suspected </a:t>
            </a:r>
            <a:r>
              <a:rPr lang="en-US" dirty="0" smtClean="0">
                <a:latin typeface="Times New Roman" panose="02020603050405020304" pitchFamily="18" charset="0"/>
              </a:rPr>
              <a:t>communicable </a:t>
            </a:r>
            <a:r>
              <a:rPr lang="en-US" dirty="0">
                <a:latin typeface="Times New Roman" panose="02020603050405020304" pitchFamily="18" charset="0"/>
              </a:rPr>
              <a:t>diseases, the following </a:t>
            </a:r>
            <a:r>
              <a:rPr lang="en-US" dirty="0" smtClean="0">
                <a:latin typeface="Times New Roman" panose="02020603050405020304" pitchFamily="18" charset="0"/>
              </a:rPr>
              <a:t>communicable</a:t>
            </a:r>
            <a:r>
              <a:rPr lang="en-US" dirty="0" smtClean="0"/>
              <a:t> </a:t>
            </a:r>
            <a:r>
              <a:rPr lang="en-US" dirty="0" smtClean="0">
                <a:latin typeface="Times New Roman" panose="02020603050405020304" pitchFamily="18" charset="0"/>
              </a:rPr>
              <a:t>diseases </a:t>
            </a:r>
            <a:r>
              <a:rPr lang="en-US" dirty="0">
                <a:latin typeface="Times New Roman" panose="02020603050405020304" pitchFamily="18" charset="0"/>
              </a:rPr>
              <a:t>are hereby specified pursuant to </a:t>
            </a:r>
            <a:r>
              <a:rPr lang="en-US" dirty="0" smtClean="0">
                <a:latin typeface="Times New Roman" panose="02020603050405020304" pitchFamily="18" charset="0"/>
              </a:rPr>
              <a:t>section </a:t>
            </a:r>
            <a:r>
              <a:rPr lang="en-US" dirty="0">
                <a:latin typeface="Times New Roman" panose="02020603050405020304" pitchFamily="18" charset="0"/>
              </a:rPr>
              <a:t>361(b) of the Public Health Service Act:</a:t>
            </a:r>
            <a:r>
              <a:rPr lang="en-US" dirty="0"/>
              <a:t/>
            </a:r>
            <a:br>
              <a:rPr lang="en-US" dirty="0"/>
            </a:br>
            <a:r>
              <a:rPr lang="en-US" dirty="0">
                <a:latin typeface="Times New Roman" panose="02020603050405020304" pitchFamily="18" charset="0"/>
              </a:rPr>
              <a:t>(a) Cholera; Diphtheria; infectious </a:t>
            </a:r>
            <a:r>
              <a:rPr lang="en-US" dirty="0" smtClean="0">
                <a:latin typeface="Times New Roman" panose="02020603050405020304" pitchFamily="18" charset="0"/>
              </a:rPr>
              <a:t>Tuberculosis</a:t>
            </a:r>
            <a:r>
              <a:rPr lang="en-US" dirty="0">
                <a:latin typeface="Times New Roman" panose="02020603050405020304" pitchFamily="18" charset="0"/>
              </a:rPr>
              <a:t>; Plague; Smallpox; Yellow</a:t>
            </a:r>
            <a:r>
              <a:rPr lang="en-US" dirty="0"/>
              <a:t/>
            </a:r>
            <a:br>
              <a:rPr lang="en-US" dirty="0"/>
            </a:br>
            <a:r>
              <a:rPr lang="en-US" dirty="0">
                <a:latin typeface="Times New Roman" panose="02020603050405020304" pitchFamily="18" charset="0"/>
              </a:rPr>
              <a:t>Fever; and </a:t>
            </a:r>
            <a:r>
              <a:rPr lang="en-US" b="1" dirty="0">
                <a:solidFill>
                  <a:srgbClr val="FF0000"/>
                </a:solidFill>
                <a:latin typeface="Times New Roman" panose="02020603050405020304" pitchFamily="18" charset="0"/>
              </a:rPr>
              <a:t>Viral Hemorrhagic </a:t>
            </a:r>
            <a:r>
              <a:rPr lang="en-US" b="1" dirty="0" smtClean="0">
                <a:solidFill>
                  <a:srgbClr val="FF0000"/>
                </a:solidFill>
                <a:latin typeface="Times New Roman" panose="02020603050405020304" pitchFamily="18" charset="0"/>
              </a:rPr>
              <a:t>Fevers</a:t>
            </a:r>
            <a:r>
              <a:rPr lang="en-US" b="1" dirty="0" smtClean="0">
                <a:solidFill>
                  <a:srgbClr val="FF0000"/>
                </a:solidFill>
              </a:rPr>
              <a:t> </a:t>
            </a:r>
            <a:r>
              <a:rPr lang="en-US" b="1" dirty="0" smtClean="0">
                <a:solidFill>
                  <a:srgbClr val="FF0000"/>
                </a:solidFill>
                <a:latin typeface="Times New Roman" panose="02020603050405020304" pitchFamily="18" charset="0"/>
              </a:rPr>
              <a:t>(Lassa</a:t>
            </a:r>
            <a:r>
              <a:rPr lang="en-US" b="1" dirty="0">
                <a:solidFill>
                  <a:srgbClr val="FF0000"/>
                </a:solidFill>
                <a:latin typeface="Times New Roman" panose="02020603050405020304" pitchFamily="18" charset="0"/>
              </a:rPr>
              <a:t>, Marburg, Ebola, </a:t>
            </a:r>
            <a:r>
              <a:rPr lang="en-US" b="1" dirty="0" smtClean="0">
                <a:solidFill>
                  <a:srgbClr val="FF0000"/>
                </a:solidFill>
                <a:latin typeface="Times New Roman" panose="02020603050405020304" pitchFamily="18" charset="0"/>
              </a:rPr>
              <a:t>Crimean-</a:t>
            </a:r>
            <a:r>
              <a:rPr lang="en-US" b="1" dirty="0" smtClean="0">
                <a:solidFill>
                  <a:srgbClr val="FF0000"/>
                </a:solidFill>
              </a:rPr>
              <a:t> </a:t>
            </a:r>
            <a:r>
              <a:rPr lang="en-US" b="1" dirty="0" smtClean="0">
                <a:solidFill>
                  <a:srgbClr val="FF0000"/>
                </a:solidFill>
                <a:latin typeface="Times New Roman" panose="02020603050405020304" pitchFamily="18" charset="0"/>
              </a:rPr>
              <a:t>Congo</a:t>
            </a:r>
            <a:r>
              <a:rPr lang="en-US" b="1" dirty="0">
                <a:solidFill>
                  <a:srgbClr val="FF0000"/>
                </a:solidFill>
                <a:latin typeface="Times New Roman" panose="02020603050405020304" pitchFamily="18" charset="0"/>
              </a:rPr>
              <a:t>, South American, and </a:t>
            </a:r>
            <a:r>
              <a:rPr lang="en-US" b="1" dirty="0" smtClean="0">
                <a:solidFill>
                  <a:srgbClr val="FF0000"/>
                </a:solidFill>
                <a:latin typeface="Times New Roman" panose="02020603050405020304" pitchFamily="18" charset="0"/>
              </a:rPr>
              <a:t>others</a:t>
            </a:r>
            <a:r>
              <a:rPr lang="en-US" b="1" dirty="0" smtClean="0">
                <a:solidFill>
                  <a:srgbClr val="FF0000"/>
                </a:solidFill>
              </a:rPr>
              <a:t> </a:t>
            </a:r>
            <a:r>
              <a:rPr lang="en-US" b="1" dirty="0" smtClean="0">
                <a:solidFill>
                  <a:srgbClr val="FF0000"/>
                </a:solidFill>
                <a:latin typeface="Times New Roman" panose="02020603050405020304" pitchFamily="18" charset="0"/>
              </a:rPr>
              <a:t>not </a:t>
            </a:r>
            <a:r>
              <a:rPr lang="en-US" b="1" dirty="0">
                <a:solidFill>
                  <a:srgbClr val="FF0000"/>
                </a:solidFill>
                <a:latin typeface="Times New Roman" panose="02020603050405020304" pitchFamily="18" charset="0"/>
              </a:rPr>
              <a:t>yet isolated or named</a:t>
            </a:r>
            <a:r>
              <a:rPr lang="en-US" dirty="0">
                <a:latin typeface="Times New Roman" panose="02020603050405020304" pitchFamily="18" charset="0"/>
              </a:rPr>
              <a:t>).</a:t>
            </a:r>
            <a:r>
              <a:rPr lang="en-US" dirty="0"/>
              <a:t/>
            </a:r>
            <a:br>
              <a:rPr lang="en-US" dirty="0"/>
            </a:br>
            <a:r>
              <a:rPr lang="en-US" dirty="0">
                <a:latin typeface="Times New Roman" panose="02020603050405020304" pitchFamily="18" charset="0"/>
              </a:rPr>
              <a:t>(b) Severe Acute Respiratory </a:t>
            </a:r>
            <a:r>
              <a:rPr lang="en-US" dirty="0" smtClean="0">
                <a:latin typeface="Times New Roman" panose="02020603050405020304" pitchFamily="18" charset="0"/>
              </a:rPr>
              <a:t>Syndrome</a:t>
            </a:r>
            <a:r>
              <a:rPr lang="en-US" dirty="0" smtClean="0"/>
              <a:t> </a:t>
            </a:r>
            <a:r>
              <a:rPr lang="en-US" dirty="0" smtClean="0">
                <a:latin typeface="Times New Roman" panose="02020603050405020304" pitchFamily="18" charset="0"/>
              </a:rPr>
              <a:t>(</a:t>
            </a:r>
            <a:r>
              <a:rPr lang="en-US" b="1" dirty="0" smtClean="0">
                <a:solidFill>
                  <a:srgbClr val="FF0000"/>
                </a:solidFill>
                <a:latin typeface="Times New Roman" panose="02020603050405020304" pitchFamily="18" charset="0"/>
              </a:rPr>
              <a:t>SARS</a:t>
            </a:r>
            <a:r>
              <a:rPr lang="en-US" dirty="0">
                <a:latin typeface="Times New Roman" panose="02020603050405020304" pitchFamily="18" charset="0"/>
              </a:rPr>
              <a:t>), which is a disease </a:t>
            </a:r>
            <a:r>
              <a:rPr lang="en-US" dirty="0" smtClean="0">
                <a:latin typeface="Times New Roman" panose="02020603050405020304" pitchFamily="18" charset="0"/>
              </a:rPr>
              <a:t>associated</a:t>
            </a:r>
            <a:r>
              <a:rPr lang="en-US" dirty="0" smtClean="0"/>
              <a:t> </a:t>
            </a:r>
            <a:r>
              <a:rPr lang="en-US" dirty="0" smtClean="0">
                <a:latin typeface="Times New Roman" panose="02020603050405020304" pitchFamily="18" charset="0"/>
              </a:rPr>
              <a:t>with </a:t>
            </a:r>
            <a:r>
              <a:rPr lang="en-US" dirty="0">
                <a:latin typeface="Times New Roman" panose="02020603050405020304" pitchFamily="18" charset="0"/>
              </a:rPr>
              <a:t>fever and signs and symptoms </a:t>
            </a:r>
            <a:r>
              <a:rPr lang="en-US" dirty="0" smtClean="0">
                <a:latin typeface="Times New Roman" panose="02020603050405020304" pitchFamily="18" charset="0"/>
              </a:rPr>
              <a:t>of</a:t>
            </a:r>
            <a:r>
              <a:rPr lang="en-US" dirty="0" smtClean="0"/>
              <a:t> </a:t>
            </a:r>
            <a:r>
              <a:rPr lang="en-US" dirty="0" smtClean="0">
                <a:latin typeface="Times New Roman" panose="02020603050405020304" pitchFamily="18" charset="0"/>
              </a:rPr>
              <a:t>pneumonia </a:t>
            </a:r>
            <a:r>
              <a:rPr lang="en-US" dirty="0">
                <a:latin typeface="Times New Roman" panose="02020603050405020304" pitchFamily="18" charset="0"/>
              </a:rPr>
              <a:t>or other respiratory </a:t>
            </a:r>
            <a:r>
              <a:rPr lang="en-US" dirty="0" smtClean="0">
                <a:latin typeface="Times New Roman" panose="02020603050405020304" pitchFamily="18" charset="0"/>
              </a:rPr>
              <a:t>illness</a:t>
            </a:r>
            <a:r>
              <a:rPr lang="en-US" dirty="0">
                <a:latin typeface="Times New Roman" panose="02020603050405020304" pitchFamily="18" charset="0"/>
              </a:rPr>
              <a:t>, is transmitted from person </a:t>
            </a:r>
            <a:r>
              <a:rPr lang="en-US" dirty="0" smtClean="0">
                <a:latin typeface="Times New Roman" panose="02020603050405020304" pitchFamily="18" charset="0"/>
              </a:rPr>
              <a:t>to</a:t>
            </a:r>
            <a:r>
              <a:rPr lang="en-US" dirty="0" smtClean="0"/>
              <a:t> </a:t>
            </a:r>
            <a:r>
              <a:rPr lang="en-US" dirty="0" smtClean="0">
                <a:latin typeface="Times New Roman" panose="02020603050405020304" pitchFamily="18" charset="0"/>
              </a:rPr>
              <a:t>person </a:t>
            </a:r>
            <a:r>
              <a:rPr lang="en-US" dirty="0">
                <a:latin typeface="Times New Roman" panose="02020603050405020304" pitchFamily="18" charset="0"/>
              </a:rPr>
              <a:t>predominantly </a:t>
            </a:r>
            <a:r>
              <a:rPr lang="en-US" b="1" dirty="0">
                <a:solidFill>
                  <a:srgbClr val="FF0000"/>
                </a:solidFill>
                <a:latin typeface="Times New Roman" panose="02020603050405020304" pitchFamily="18" charset="0"/>
              </a:rPr>
              <a:t>by the </a:t>
            </a:r>
            <a:r>
              <a:rPr lang="en-US" b="1" dirty="0" smtClean="0">
                <a:solidFill>
                  <a:srgbClr val="FF0000"/>
                </a:solidFill>
                <a:latin typeface="Times New Roman" panose="02020603050405020304" pitchFamily="18" charset="0"/>
              </a:rPr>
              <a:t>aerosolized </a:t>
            </a:r>
            <a:r>
              <a:rPr lang="en-US" b="1" dirty="0">
                <a:solidFill>
                  <a:srgbClr val="FF0000"/>
                </a:solidFill>
                <a:latin typeface="Times New Roman" panose="02020603050405020304" pitchFamily="18" charset="0"/>
              </a:rPr>
              <a:t>or droplet route</a:t>
            </a:r>
            <a:r>
              <a:rPr lang="en-US" dirty="0">
                <a:latin typeface="Times New Roman" panose="02020603050405020304" pitchFamily="18" charset="0"/>
              </a:rPr>
              <a:t>, and, if </a:t>
            </a:r>
            <a:r>
              <a:rPr lang="en-US" dirty="0" smtClean="0">
                <a:latin typeface="Times New Roman" panose="02020603050405020304" pitchFamily="18" charset="0"/>
              </a:rPr>
              <a:t>spread</a:t>
            </a:r>
            <a:r>
              <a:rPr lang="en-US" dirty="0" smtClean="0"/>
              <a:t> </a:t>
            </a:r>
            <a:r>
              <a:rPr lang="en-US" dirty="0" smtClean="0">
                <a:latin typeface="Times New Roman" panose="02020603050405020304" pitchFamily="18" charset="0"/>
              </a:rPr>
              <a:t>in </a:t>
            </a:r>
            <a:r>
              <a:rPr lang="en-US" dirty="0">
                <a:latin typeface="Times New Roman" panose="02020603050405020304" pitchFamily="18" charset="0"/>
              </a:rPr>
              <a:t>the population, would have </a:t>
            </a:r>
            <a:r>
              <a:rPr lang="en-US" dirty="0" smtClean="0">
                <a:latin typeface="Times New Roman" panose="02020603050405020304" pitchFamily="18" charset="0"/>
              </a:rPr>
              <a:t>severe</a:t>
            </a:r>
            <a:r>
              <a:rPr lang="en-US" dirty="0" smtClean="0"/>
              <a:t> </a:t>
            </a:r>
            <a:r>
              <a:rPr lang="en-US" dirty="0" smtClean="0">
                <a:latin typeface="Times New Roman" panose="02020603050405020304" pitchFamily="18" charset="0"/>
              </a:rPr>
              <a:t>public </a:t>
            </a:r>
            <a:r>
              <a:rPr lang="en-US" dirty="0">
                <a:latin typeface="Times New Roman" panose="02020603050405020304" pitchFamily="18" charset="0"/>
              </a:rPr>
              <a:t>health consequences.</a:t>
            </a:r>
            <a:endParaRPr lang="en-US" dirty="0"/>
          </a:p>
        </p:txBody>
      </p:sp>
      <p:sp>
        <p:nvSpPr>
          <p:cNvPr id="3" name="TextBox 2"/>
          <p:cNvSpPr txBox="1"/>
          <p:nvPr/>
        </p:nvSpPr>
        <p:spPr>
          <a:xfrm>
            <a:off x="3498272" y="526474"/>
            <a:ext cx="5292437" cy="646331"/>
          </a:xfrm>
          <a:prstGeom prst="rect">
            <a:avLst/>
          </a:prstGeom>
          <a:noFill/>
        </p:spPr>
        <p:txBody>
          <a:bodyPr wrap="square" rtlCol="0">
            <a:spAutoFit/>
          </a:bodyPr>
          <a:lstStyle/>
          <a:p>
            <a:pPr algn="ctr"/>
            <a:r>
              <a:rPr lang="en-US" sz="3600" b="1" dirty="0" smtClean="0">
                <a:latin typeface="Cambria" panose="02040503050406030204" pitchFamily="18" charset="0"/>
              </a:rPr>
              <a:t>Executive Order 13295</a:t>
            </a:r>
            <a:endParaRPr lang="en-US" sz="3600" b="1" dirty="0">
              <a:latin typeface="Cambria" panose="02040503050406030204" pitchFamily="18" charset="0"/>
            </a:endParaRPr>
          </a:p>
        </p:txBody>
      </p:sp>
      <p:sp>
        <p:nvSpPr>
          <p:cNvPr id="4" name="TextBox 3"/>
          <p:cNvSpPr txBox="1"/>
          <p:nvPr/>
        </p:nvSpPr>
        <p:spPr>
          <a:xfrm>
            <a:off x="3304309" y="5658682"/>
            <a:ext cx="5292437" cy="646331"/>
          </a:xfrm>
          <a:prstGeom prst="rect">
            <a:avLst/>
          </a:prstGeom>
          <a:noFill/>
        </p:spPr>
        <p:txBody>
          <a:bodyPr wrap="square" rtlCol="0">
            <a:spAutoFit/>
          </a:bodyPr>
          <a:lstStyle/>
          <a:p>
            <a:pPr algn="ctr"/>
            <a:r>
              <a:rPr lang="en-US" sz="3600" b="1" dirty="0" smtClean="0">
                <a:latin typeface="Cambria" panose="02040503050406030204" pitchFamily="18" charset="0"/>
              </a:rPr>
              <a:t>Masks Anyone?</a:t>
            </a:r>
            <a:endParaRPr lang="en-US" sz="3600" b="1" dirty="0">
              <a:latin typeface="Cambria" panose="02040503050406030204" pitchFamily="18" charset="0"/>
            </a:endParaRPr>
          </a:p>
        </p:txBody>
      </p:sp>
    </p:spTree>
    <p:extLst>
      <p:ext uri="{BB962C8B-B14F-4D97-AF65-F5344CB8AC3E}">
        <p14:creationId xmlns:p14="http://schemas.microsoft.com/office/powerpoint/2010/main" val="243793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8539</TotalTime>
  <Words>2761</Words>
  <Application>Microsoft Office PowerPoint</Application>
  <PresentationFormat>Widescreen</PresentationFormat>
  <Paragraphs>525</Paragraphs>
  <Slides>22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BatangChe</vt:lpstr>
      <vt:lpstr>Algerian</vt:lpstr>
      <vt:lpstr>Arabic Typesetting</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 Chambers</dc:creator>
  <cp:lastModifiedBy>Todd Callender</cp:lastModifiedBy>
  <cp:revision>36</cp:revision>
  <dcterms:created xsi:type="dcterms:W3CDTF">2022-09-10T13:53:49Z</dcterms:created>
  <dcterms:modified xsi:type="dcterms:W3CDTF">2023-04-23T19:58:44Z</dcterms:modified>
</cp:coreProperties>
</file>